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330" r:id="rId5"/>
    <p:sldId id="331" r:id="rId6"/>
    <p:sldId id="341" r:id="rId7"/>
    <p:sldId id="334" r:id="rId8"/>
    <p:sldId id="333" r:id="rId9"/>
    <p:sldId id="332" r:id="rId10"/>
    <p:sldId id="338" r:id="rId11"/>
    <p:sldId id="328" r:id="rId12"/>
    <p:sldId id="336" r:id="rId13"/>
    <p:sldId id="340" r:id="rId14"/>
    <p:sldId id="342" r:id="rId15"/>
    <p:sldId id="335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A307F2-0F1C-450A-AED4-ED6F2ABDF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6E1AEA2-A572-412B-8FBC-91862D018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07B932-10F2-4E3F-938E-584F9717D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F5CE99-3779-4B32-B792-BB839F7A3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1EC7B8-6A7C-4D5E-80FC-2180BD15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50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A6FD08-985C-44FB-904C-5A8507FDF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8CAFAE-F392-4B3C-BD63-F67388FD25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EC36C5-C6D4-44F1-AFB7-6D8DE6E0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6C077C-396A-4C8A-B46E-B4F163280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8A3184-88CA-4009-AEF2-2B146261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10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BEC3BD7-3D7E-43C5-A6A2-056B4659C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4479ABB-1DB5-4E67-BD89-5C3C21DDD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F87B9F-339D-4FC1-BAE6-E4FBB168E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539001-09FD-40CE-B0EF-6E431639C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8488C5-AB13-42F9-8219-1B5DFE038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3168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82909D2-9341-4ED1-AFE5-517FD51FEE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DCFA2F2-3D41-4449-88DE-C1FD463B0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249678-55EF-445B-A0E0-C1DC23A2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EBC345-04E2-4FD6-97B0-A82AA426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B76E21-5639-451D-8277-37EF86523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820A8-9D90-487B-9F85-D9E0DEA56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7351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8700A60-8AD3-41BB-8EC6-089E74698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DF0386-A66B-41F3-8A5F-DB92F740A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53EFAC-F9A1-49B2-8188-658494060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6F3988-502D-43AE-9923-851E9E4E4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F7949B-22B5-4A5A-AF88-701A594F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ADB53-903F-4063-8EC9-68D8B5A85A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9554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12B337-D3C5-4ECB-A659-4A367B7E5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C35B505-FB81-4A6F-840C-E55BB0879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D0262A-45FF-4C70-912C-EF9F7F24D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948F76-7F1B-4B36-A500-383F3CECC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AD255F-D43D-4C5D-973F-C61B7B57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5F59F-9182-4CEB-A6D7-93D86B4F34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1297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D2E729-C246-45D5-9200-E31C06DC6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A282C1-EECE-454F-91A5-AE7B501D0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7E34D73-444D-44AE-893F-0E7D34E9F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52CE9D-8957-4201-82CF-02E0EA825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1E3FF50-A6BF-406C-B3E3-AD92CF892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21A61F-4BA3-479A-8556-9BF26488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7D88E-4876-4E75-A3A8-E912751DF3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974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DF144B-F086-4A9C-A957-BEB18326C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151422-BA4E-402D-BC0F-94E8FD20E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97E42FD-BB78-488E-BF6C-EEAB9EDB2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707EA28-3124-4FD2-AD40-D297DBEA3F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A33A97F-8C5B-49EB-A929-57C0953EA4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E2559F8-89BF-41DD-A953-344119A92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6A0C772-4059-451D-ADCD-893D86BFF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0B7218A-FC19-4EF8-8557-53C50CF17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F1628-A2EF-436D-955A-8C8EE06E2D4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7230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4527AD-E042-4864-A47C-220D7D0B9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E696165-B9F3-4E28-8A69-8698D12AC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8A1186F-34AF-4DA2-BB31-A39902EFD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F3D812A-DDB1-4F1E-AAA7-209017937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27E0F-A85B-4B6C-8E80-43D0335346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4211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F8FFFB8-0AC1-48A4-943F-608E89B34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A95E403-05C3-490D-BF5D-D2C77461D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31840CC-38F5-4A98-B48E-DE513EC2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A58E2-0C5A-4223-9DB1-9C8904BF513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7953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90C9E0-0190-4650-B461-A534F2F4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ABBB9E-5168-41BD-BEC7-CC7D38E2B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4CB34D6-768A-4E41-B43D-A5B2A76AC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E49564B-661B-4C27-848E-DA11F8F96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1F94327-A153-4304-9F7F-33F35F30D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9BDB283-7D4E-4B6F-A418-3988B2686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73867-0F72-451A-965E-07BC8D7F372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92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171D34-7A0C-4861-9427-4755AC74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61AAC1-0F3E-4D4D-8893-E98E9ADB5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EF77634-CC0F-49DD-8D2D-480FA4DF6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FA8568-3C88-4A05-BF03-E6931F5EE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A0C97E-FF5B-4090-91AA-454C6A88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189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E68F29-0360-4382-9CA8-7057FF506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90BAB69-6A4D-49D7-9FD6-4B73065B99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A127D4-B718-40C6-A38C-7FB60260F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CD05459-CD3E-4B82-860C-6127E673A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3D3261F-7461-4412-91DA-84AFC2C98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71EB35D-95C6-4E3C-912C-8BD4A55B5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BC704-34BE-4235-BF08-573E2A3A72B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5126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42F1E7-ACC4-46E0-9AAE-E22B3CEB6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5D4FA3D-FDB9-4172-AE3F-CE3B77025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188AFD-FF14-4AB6-A093-618A9B072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C6F6E1-0A13-40FB-87BD-3887309D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78E662-F6AB-43A4-AC5C-9D556BE1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D95F6-8C33-4358-B2BA-CB4C29448E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0477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F8C1FD4-6B1F-4F9F-8004-4BEB518D03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09B3D27-AA6D-4FBA-BBCE-1B5212C6F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8CBA8-4B8D-44A0-BAB6-FA38B6739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2BB7A9-CABF-4489-92AE-14FFEA0BE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88A6E7-CD69-4D2D-AB3A-4D263256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CA604-17CC-4C24-A8B9-DAB6EA0D39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904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제목 및 다이어그램 또는 조직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09195F-D831-44D5-AD5A-A579E7F4D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SmartArt 개체 틀 2">
            <a:extLst>
              <a:ext uri="{FF2B5EF4-FFF2-40B4-BE49-F238E27FC236}">
                <a16:creationId xmlns:a16="http://schemas.microsoft.com/office/drawing/2014/main" id="{766A6E44-E982-4C32-91A3-05F4CA0B56D6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D73EAF5-6FE7-44F7-A6BA-2E2E23692B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52CFE9-79A4-4D7B-9645-D5A3913C4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F55C0C-EA9E-452B-825B-9C8EC7649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2DA6E59-385D-432F-9988-18897A49F7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446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CC59A-F9FA-4BF3-A8E8-60E4B970D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0C8C119-4044-40F3-9810-91FB8F379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1CA507-FF14-4FD4-A83A-C8D0C7835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79CCD7-13A6-4266-BE2A-DDEAE12B4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9A0914-613C-4AB9-BB64-5082E38E8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9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5C7BEC-E611-4C74-B863-911F569FE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A633C4-7370-4B8F-8EBE-AB36823E0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18A88A9-B7DD-4C8B-8BF8-3281C3E87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C4BAE3F-47BF-4A6C-9AB7-FE9FBACCB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777E569-ECD6-4649-9011-8A26D66F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BA9089-EED0-471E-8A2C-AC2A7A2C0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600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5A032A-D86A-412C-A566-3CD126CA5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699B917-F5BA-4328-8B4A-E95ACD267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382ACD8-254E-446B-B749-6DA83D049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07CC7BF-769F-48C9-8F9C-E073488367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E256D05-54F3-436C-BB6C-72A57C346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0CD3B28-9CC8-4AEE-BC78-1E8CC325E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BAA6751-3987-43A8-9836-001AE4B4B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A198E6C-89ED-4CFF-B8A7-B2A3003B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690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4888EF-0A22-4DDB-85AF-3B3B5318C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E93BCB8-5F58-4E96-B747-D7D64A45A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9D8A98E-F7EF-4829-8A78-A151CEC59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0190880-B58D-4549-BF02-1DDFD1388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16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FBCF0F7-7399-49AD-88FD-306B7594F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23007E2-AC83-493D-A2C4-DF1669511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36A6E3A-46D0-406B-9CDC-F57CB8F54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133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DAD03A-DD2C-4249-B824-A0E7FFB73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07485AF-F9B9-449A-9D89-EBA983849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40B319E-BE8E-418B-AB17-5C105EF7A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9BAC39A-C403-4E8D-8802-A78F2162B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365389-A5C9-4A12-8260-A264A943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04628B-B974-46F1-87CC-4D059113F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5271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F5DCD0-BEEF-4EC8-996D-86A134A2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0E84167-66AF-4A8E-BD0A-BBA25D656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E41D1C-1842-4160-94C4-3D830823D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AA2C81-B1B1-4DB2-A520-5B79AFEC4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F19C47-D6DB-4425-828C-DF2C3AB81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5E84F13-CD90-48ED-8BBA-B378FAFB1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490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D5979CB-0B0E-4454-8B05-ACF3B2C23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D76DD44-F6F1-429E-B9C2-3BCC6CC8F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692C3B-08BC-4913-9EDD-B2C90B34A6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46F8F-EF72-4ADE-B4F1-AC6B98E9D259}" type="datetimeFigureOut">
              <a:rPr lang="ko-KR" altLang="en-US" smtClean="0"/>
              <a:t>2020-12-04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7D9709-F363-4B9B-92D5-3D8467191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0A5E48-5347-4AB9-B627-1B5C2A249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6222D-ED18-4C87-9248-59D2A81B11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46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22F113B2-DBE4-4B57-A182-423E7DD09B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37734BEB-0F03-42F2-B7D3-06D0856635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811CEA4D-A7BD-4E4D-A2E3-5805C50D9F9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51205" name="Rectangle 5">
            <a:extLst>
              <a:ext uri="{FF2B5EF4-FFF2-40B4-BE49-F238E27FC236}">
                <a16:creationId xmlns:a16="http://schemas.microsoft.com/office/drawing/2014/main" id="{26BE2D40-138B-4128-B149-B757F56428A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51206" name="Rectangle 6">
            <a:extLst>
              <a:ext uri="{FF2B5EF4-FFF2-40B4-BE49-F238E27FC236}">
                <a16:creationId xmlns:a16="http://schemas.microsoft.com/office/drawing/2014/main" id="{31791026-A05D-45F8-A35C-FF2EDC330D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2556FC-47B4-4756-8B5D-B021714B7B4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789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b="1" kern="12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MS PGothic" panose="020B0600070205080204" pitchFamily="34" charset="-128"/>
          <a:ea typeface="MS PGothic" panose="020B0600070205080204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l"/>
        <a:defRPr kumimoji="1"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1.jp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image" Target="../media/image22.jp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emf"/><Relationship Id="rId7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hyperlink" Target="http://www.jwst.nasa.gov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8.jpeg"/><Relationship Id="rId9" Type="http://schemas.openxmlformats.org/officeDocument/2006/relationships/hyperlink" Target="https://spherex.caltech.ed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4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3.emf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SQUID_by_Zureks.jpg" TargetMode="Externa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96458C-ABE8-494F-BA9A-0F207E11E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3291"/>
            <a:ext cx="9144000" cy="1465385"/>
          </a:xfrm>
        </p:spPr>
        <p:txBody>
          <a:bodyPr>
            <a:normAutofit/>
          </a:bodyPr>
          <a:lstStyle/>
          <a:p>
            <a:r>
              <a:rPr lang="en-US" altLang="ko-KR" b="1" dirty="0">
                <a:solidFill>
                  <a:srgbClr val="0000FF"/>
                </a:solidFill>
              </a:rPr>
              <a:t>SOGRO</a:t>
            </a:r>
            <a:r>
              <a:rPr lang="ko-KR" altLang="en-US" b="1" dirty="0">
                <a:solidFill>
                  <a:srgbClr val="0000FF"/>
                </a:solidFill>
              </a:rPr>
              <a:t> </a:t>
            </a:r>
            <a:r>
              <a:rPr lang="en-US" altLang="ko-KR" b="1" dirty="0">
                <a:solidFill>
                  <a:srgbClr val="0000FF"/>
                </a:solidFill>
              </a:rPr>
              <a:t>in Space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9BF04A2-62DB-438F-AC5F-ED9C1DDE4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2807" y="4314092"/>
            <a:ext cx="9466385" cy="1025769"/>
          </a:xfrm>
        </p:spPr>
        <p:txBody>
          <a:bodyPr>
            <a:normAutofit fontScale="92500"/>
          </a:bodyPr>
          <a:lstStyle/>
          <a:p>
            <a:r>
              <a:rPr lang="en-US" altLang="ko-KR" dirty="0"/>
              <a:t>Gungwon Kang (KISTI)</a:t>
            </a:r>
          </a:p>
          <a:p>
            <a:r>
              <a:rPr lang="en-US" altLang="ko-KR" dirty="0"/>
              <a:t>On behalf of Y.-B. Bae, W. Kim, C. Park, E. J. Son, J.J. Oh &amp; S.H. Oh (NIMS)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34A919-4F88-49F9-8F52-98C59FEC8954}"/>
              </a:ext>
            </a:extLst>
          </p:cNvPr>
          <p:cNvSpPr txBox="1"/>
          <p:nvPr/>
        </p:nvSpPr>
        <p:spPr>
          <a:xfrm>
            <a:off x="6811108" y="234461"/>
            <a:ext cx="512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우주 기반 기초과학 워크숍</a:t>
            </a:r>
            <a:r>
              <a:rPr lang="en-US" altLang="ko-KR" dirty="0"/>
              <a:t>(2020/12/04, </a:t>
            </a:r>
            <a:r>
              <a:rPr lang="ko-KR" altLang="en-US" dirty="0"/>
              <a:t>온라인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4849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D104FB-EE7C-4AA1-A19A-D6178FEE0B65}"/>
              </a:ext>
            </a:extLst>
          </p:cNvPr>
          <p:cNvSpPr txBox="1"/>
          <p:nvPr/>
        </p:nvSpPr>
        <p:spPr>
          <a:xfrm>
            <a:off x="8652968" y="6550223"/>
            <a:ext cx="2228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그림 출처</a:t>
            </a:r>
            <a:r>
              <a:rPr lang="en-US" altLang="ko-KR" sz="1400" dirty="0"/>
              <a:t>: M. Ando (’14)</a:t>
            </a:r>
            <a:endParaRPr lang="ko-KR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7CA333B-DDDB-4555-95AE-4B41599789CE}"/>
                  </a:ext>
                </a:extLst>
              </p:cNvPr>
              <p:cNvSpPr txBox="1"/>
              <p:nvPr/>
            </p:nvSpPr>
            <p:spPr>
              <a:xfrm>
                <a:off x="912494" y="463662"/>
                <a:ext cx="10375276" cy="708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r>
                      <a:rPr lang="en-US" altLang="ko-KR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sSup>
                          <m:sSup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ko-KR" altLang="en-US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b>
                              <m:sSubPr>
                                <m:ctrlP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den>
                        </m:f>
                        <m:r>
                          <a:rPr lang="en-US" altLang="ko-KR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p>
                                    <m: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ko-KR" altLang="en-US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  <m:sup>
                                    <m: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sz="20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ko-KR" sz="200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ko-KR" sz="20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ko-KR" altLang="en-US" sz="20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n-US" altLang="ko-KR" sz="20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  <m:sSub>
                          <m:sSub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sz="2000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ko-KR" alt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</m:sSub>
                    <m:d>
                      <m:d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  <m:sup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  <m:r>
                          <a:rPr lang="ko-KR" alt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ko-KR" altLang="en-US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b>
                                  <m:sup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ko-KR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p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ko-KR" altLang="en-US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b>
                                  <m:sup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ko-KR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ko-KR" altLang="en-US" sz="2000" dirty="0">
                  <a:solidFill>
                    <a:prstClr val="black"/>
                  </a:solidFill>
                  <a:latin typeface="맑은 고딕" panose="020F0502020204030204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7CA333B-DDDB-4555-95AE-4B4159978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494" y="463662"/>
                <a:ext cx="10375276" cy="708143"/>
              </a:xfrm>
              <a:prstGeom prst="rect">
                <a:avLst/>
              </a:prstGeom>
              <a:blipFill>
                <a:blip r:embed="rId2"/>
                <a:stretch>
                  <a:fillRect l="-5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그림 35">
            <a:extLst>
              <a:ext uri="{FF2B5EF4-FFF2-40B4-BE49-F238E27FC236}">
                <a16:creationId xmlns:a16="http://schemas.microsoft.com/office/drawing/2014/main" id="{C6C583A4-01A0-48D1-8726-752205FE140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761" y="1325832"/>
            <a:ext cx="3283468" cy="1860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2779ABBA-03D9-4801-B030-CE5D24F3CB84}"/>
              </a:ext>
            </a:extLst>
          </p:cNvPr>
          <p:cNvCxnSpPr>
            <a:cxnSpLocks/>
          </p:cNvCxnSpPr>
          <p:nvPr/>
        </p:nvCxnSpPr>
        <p:spPr bwMode="auto">
          <a:xfrm flipV="1">
            <a:off x="8156054" y="105740"/>
            <a:ext cx="2725796" cy="14112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800FA2DF-BBCC-4458-92D7-9822E01AA2BD}"/>
              </a:ext>
            </a:extLst>
          </p:cNvPr>
          <p:cNvCxnSpPr>
            <a:cxnSpLocks/>
          </p:cNvCxnSpPr>
          <p:nvPr/>
        </p:nvCxnSpPr>
        <p:spPr bwMode="auto">
          <a:xfrm>
            <a:off x="8156054" y="105740"/>
            <a:ext cx="2690626" cy="13772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D323D7-FB82-4986-BFAB-9F386190F085}"/>
                  </a:ext>
                </a:extLst>
              </p:cNvPr>
              <p:cNvSpPr txBox="1"/>
              <p:nvPr/>
            </p:nvSpPr>
            <p:spPr>
              <a:xfrm>
                <a:off x="2806187" y="1222818"/>
                <a:ext cx="522130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D323D7-FB82-4986-BFAB-9F386190F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187" y="1222818"/>
                <a:ext cx="522130" cy="5690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E953FF0-9414-4058-AA9C-81C803F2C554}"/>
                  </a:ext>
                </a:extLst>
              </p:cNvPr>
              <p:cNvSpPr txBox="1"/>
              <p:nvPr/>
            </p:nvSpPr>
            <p:spPr>
              <a:xfrm>
                <a:off x="4417376" y="1269527"/>
                <a:ext cx="1403013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E953FF0-9414-4058-AA9C-81C803F2C5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376" y="1269527"/>
                <a:ext cx="1403013" cy="5203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EC9F82-5426-4DA7-B47F-97FEA4F04B9C}"/>
                  </a:ext>
                </a:extLst>
              </p:cNvPr>
              <p:cNvSpPr txBox="1"/>
              <p:nvPr/>
            </p:nvSpPr>
            <p:spPr>
              <a:xfrm>
                <a:off x="588593" y="2172153"/>
                <a:ext cx="610400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è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Need to optimize the design parameters to shift the sensitive bandwidth of SOGRO.</a:t>
                </a:r>
              </a:p>
              <a:p>
                <a:pPr marL="285750" indent="-285750">
                  <a:buFont typeface="Wingdings" panose="05000000000000000000" pitchFamily="2" charset="2"/>
                  <a:buChar char="è"/>
                </a:pPr>
                <a:endParaRPr lang="en-US" altLang="ko-KR" sz="240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è"/>
                </a:pPr>
                <a:endParaRPr lang="en-US" altLang="ko-KR" sz="2400" dirty="0">
                  <a:sym typeface="Wingdings" panose="05000000000000000000" pitchFamily="2" charset="2"/>
                </a:endParaRPr>
              </a:p>
              <a:p>
                <a:pPr marL="342900" indent="-342900">
                  <a:buFontTx/>
                  <a:buChar char="-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The shot noise of DECIGO increases as </a:t>
                </a:r>
                <a14:m>
                  <m:oMath xmlns:m="http://schemas.openxmlformats.org/officeDocument/2006/math">
                    <m:r>
                      <a:rPr lang="en-US" altLang="ko-K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</m:oMath>
                </a14:m>
                <a:r>
                  <a:rPr lang="en-US" altLang="ko-KR" sz="2400" dirty="0">
                    <a:sym typeface="Wingdings" panose="05000000000000000000" pitchFamily="2" charset="2"/>
                  </a:rPr>
                  <a:t>.  Optical locking becomes bad.</a:t>
                </a:r>
              </a:p>
              <a:p>
                <a:pPr marL="342900" indent="-342900">
                  <a:buFontTx/>
                  <a:buChar char="-"/>
                </a:pPr>
                <a:endParaRPr lang="en-US" altLang="ko-KR" sz="2400" dirty="0">
                  <a:sym typeface="Wingdings" panose="05000000000000000000" pitchFamily="2" charset="2"/>
                </a:endParaRPr>
              </a:p>
              <a:p>
                <a:pPr marL="342900" indent="-342900">
                  <a:buFontTx/>
                  <a:buChar char="-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Should find out some clever way to avoid this dilemma of</a:t>
                </a:r>
                <a:r>
                  <a:rPr lang="ko-KR" altLang="en-US" sz="2400" dirty="0">
                    <a:sym typeface="Wingdings" panose="05000000000000000000" pitchFamily="2" charset="2"/>
                  </a:rPr>
                  <a:t> 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using optical locking.</a:t>
                </a:r>
              </a:p>
              <a:p>
                <a:pPr marL="342900" indent="-342900">
                  <a:buFontTx/>
                  <a:buChar char="-"/>
                </a:pPr>
                <a:endParaRPr lang="en-US" altLang="ko-KR" sz="2400" dirty="0">
                  <a:sym typeface="Wingdings" panose="05000000000000000000" pitchFamily="2" charset="2"/>
                </a:endParaRPr>
              </a:p>
              <a:p>
                <a:pPr marL="342900" indent="-342900">
                  <a:buFontTx/>
                  <a:buChar char="-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More</a:t>
                </a:r>
                <a:r>
                  <a:rPr lang="ko-KR" altLang="en-US" sz="2400" dirty="0">
                    <a:sym typeface="Wingdings" panose="05000000000000000000" pitchFamily="2" charset="2"/>
                  </a:rPr>
                  <a:t> 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investigation is required.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EC9F82-5426-4DA7-B47F-97FEA4F04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593" y="2172153"/>
                <a:ext cx="6104008" cy="4154984"/>
              </a:xfrm>
              <a:prstGeom prst="rect">
                <a:avLst/>
              </a:prstGeom>
              <a:blipFill>
                <a:blip r:embed="rId6"/>
                <a:stretch>
                  <a:fillRect l="-1399" t="-1173" r="-599" b="-234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그림 11">
            <a:extLst>
              <a:ext uri="{FF2B5EF4-FFF2-40B4-BE49-F238E27FC236}">
                <a16:creationId xmlns:a16="http://schemas.microsoft.com/office/drawing/2014/main" id="{03648144-6060-48F9-BD6C-2FE3AD02CF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2460" y="3369361"/>
            <a:ext cx="4676732" cy="3013732"/>
          </a:xfrm>
          <a:prstGeom prst="rect">
            <a:avLst/>
          </a:prstGeom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BC1F787C-51B3-4641-BCE7-E496CC6ECE1D}"/>
              </a:ext>
            </a:extLst>
          </p:cNvPr>
          <p:cNvGrpSpPr/>
          <p:nvPr/>
        </p:nvGrpSpPr>
        <p:grpSpPr>
          <a:xfrm>
            <a:off x="9899374" y="4631635"/>
            <a:ext cx="1704033" cy="932873"/>
            <a:chOff x="9899374" y="4631635"/>
            <a:chExt cx="1704033" cy="932873"/>
          </a:xfrm>
        </p:grpSpPr>
        <p:sp>
          <p:nvSpPr>
            <p:cNvPr id="3" name="자유형: 도형 2">
              <a:extLst>
                <a:ext uri="{FF2B5EF4-FFF2-40B4-BE49-F238E27FC236}">
                  <a16:creationId xmlns:a16="http://schemas.microsoft.com/office/drawing/2014/main" id="{A713C9D2-6B1B-4DC0-A1E0-98D5CA4B45D7}"/>
                </a:ext>
              </a:extLst>
            </p:cNvPr>
            <p:cNvSpPr/>
            <p:nvPr/>
          </p:nvSpPr>
          <p:spPr bwMode="auto">
            <a:xfrm>
              <a:off x="9899374" y="4631635"/>
              <a:ext cx="1649896" cy="530906"/>
            </a:xfrm>
            <a:custGeom>
              <a:avLst/>
              <a:gdLst>
                <a:gd name="connsiteX0" fmla="*/ 0 w 1649896"/>
                <a:gd name="connsiteY0" fmla="*/ 29817 h 523754"/>
                <a:gd name="connsiteX1" fmla="*/ 407504 w 1649896"/>
                <a:gd name="connsiteY1" fmla="*/ 318052 h 523754"/>
                <a:gd name="connsiteX2" fmla="*/ 1003852 w 1649896"/>
                <a:gd name="connsiteY2" fmla="*/ 506895 h 523754"/>
                <a:gd name="connsiteX3" fmla="*/ 1252330 w 1649896"/>
                <a:gd name="connsiteY3" fmla="*/ 457200 h 523754"/>
                <a:gd name="connsiteX4" fmla="*/ 1649896 w 1649896"/>
                <a:gd name="connsiteY4" fmla="*/ 0 h 523754"/>
                <a:gd name="connsiteX0" fmla="*/ 0 w 1649896"/>
                <a:gd name="connsiteY0" fmla="*/ 29817 h 530906"/>
                <a:gd name="connsiteX1" fmla="*/ 407504 w 1649896"/>
                <a:gd name="connsiteY1" fmla="*/ 318052 h 530906"/>
                <a:gd name="connsiteX2" fmla="*/ 904461 w 1649896"/>
                <a:gd name="connsiteY2" fmla="*/ 516834 h 530906"/>
                <a:gd name="connsiteX3" fmla="*/ 1252330 w 1649896"/>
                <a:gd name="connsiteY3" fmla="*/ 457200 h 530906"/>
                <a:gd name="connsiteX4" fmla="*/ 1649896 w 1649896"/>
                <a:gd name="connsiteY4" fmla="*/ 0 h 53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9896" h="530906">
                  <a:moveTo>
                    <a:pt x="0" y="29817"/>
                  </a:moveTo>
                  <a:cubicBezTo>
                    <a:pt x="120097" y="134178"/>
                    <a:pt x="256760" y="236882"/>
                    <a:pt x="407504" y="318052"/>
                  </a:cubicBezTo>
                  <a:cubicBezTo>
                    <a:pt x="558248" y="399222"/>
                    <a:pt x="763657" y="493643"/>
                    <a:pt x="904461" y="516834"/>
                  </a:cubicBezTo>
                  <a:cubicBezTo>
                    <a:pt x="1045265" y="540025"/>
                    <a:pt x="1128091" y="543339"/>
                    <a:pt x="1252330" y="457200"/>
                  </a:cubicBezTo>
                  <a:cubicBezTo>
                    <a:pt x="1376569" y="371061"/>
                    <a:pt x="1504950" y="186359"/>
                    <a:pt x="1649896" y="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9D6115F-BE3A-492D-9922-2C6BCFF89CF2}"/>
                </a:ext>
              </a:extLst>
            </p:cNvPr>
            <p:cNvSpPr txBox="1"/>
            <p:nvPr/>
          </p:nvSpPr>
          <p:spPr>
            <a:xfrm>
              <a:off x="10539920" y="5184175"/>
              <a:ext cx="1063487" cy="380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err="1">
                  <a:solidFill>
                    <a:srgbClr val="FF0000"/>
                  </a:solidFill>
                </a:rPr>
                <a:t>sSOGRO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FF4EDA-24CD-401A-8BA7-6D0E08722402}"/>
              </a:ext>
            </a:extLst>
          </p:cNvPr>
          <p:cNvSpPr txBox="1">
            <a:spLocks/>
          </p:cNvSpPr>
          <p:nvPr/>
        </p:nvSpPr>
        <p:spPr>
          <a:xfrm>
            <a:off x="275492" y="271342"/>
            <a:ext cx="10515600" cy="736844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b="1" dirty="0"/>
              <a:t>Gravity Gradiometer</a:t>
            </a:r>
            <a:endParaRPr lang="ko-KR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695367-03AE-4B8A-ADC9-C071E064CB08}"/>
                  </a:ext>
                </a:extLst>
              </p:cNvPr>
              <p:cNvSpPr txBox="1"/>
              <p:nvPr/>
            </p:nvSpPr>
            <p:spPr>
              <a:xfrm>
                <a:off x="902675" y="1049471"/>
                <a:ext cx="10937633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400" dirty="0"/>
                  <a:t>SOGRO can be used to measure gravity gradients as well by measuring the common acceleration of test masses.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dirty="0"/>
                  <a:t>   </a:t>
                </a:r>
                <a:r>
                  <a:rPr lang="en-US" altLang="ko-KR" dirty="0"/>
                  <a:t>Ex) SGG (Superconducting GG): Griggs, … Paik ’17 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1.4×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𝐻𝑧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−1/2</m:t>
                        </m:r>
                      </m:sup>
                    </m:sSup>
                  </m:oMath>
                </a14:m>
                <a:r>
                  <a:rPr lang="en-US" altLang="ko-KR" dirty="0"/>
                  <a:t> in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1~50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𝑚𝐻𝑧</m:t>
                    </m:r>
                  </m:oMath>
                </a14:m>
                <a:endParaRPr lang="en-US" altLang="ko-KR" dirty="0"/>
              </a:p>
              <a:p>
                <a:pPr marL="800100" lvl="1" indent="-342900">
                  <a:buFont typeface="Wingdings" panose="05000000000000000000" pitchFamily="2" charset="2"/>
                  <a:buChar char="è"/>
                </a:pPr>
                <a:r>
                  <a:rPr lang="en-US" altLang="ko-KR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Measure gravity fields of Earth or Moon and draw their gravity maps!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695367-03AE-4B8A-ADC9-C071E064C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675" y="1049471"/>
                <a:ext cx="10937633" cy="1661993"/>
              </a:xfrm>
              <a:prstGeom prst="rect">
                <a:avLst/>
              </a:prstGeom>
              <a:blipFill>
                <a:blip r:embed="rId2"/>
                <a:stretch>
                  <a:fillRect l="-725" t="-2930" b="-73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그룹 15">
            <a:extLst>
              <a:ext uri="{FF2B5EF4-FFF2-40B4-BE49-F238E27FC236}">
                <a16:creationId xmlns:a16="http://schemas.microsoft.com/office/drawing/2014/main" id="{A2682DDE-DC92-49E7-8EE8-95DEC4548902}"/>
              </a:ext>
            </a:extLst>
          </p:cNvPr>
          <p:cNvGrpSpPr/>
          <p:nvPr/>
        </p:nvGrpSpPr>
        <p:grpSpPr>
          <a:xfrm>
            <a:off x="343634" y="3082152"/>
            <a:ext cx="6502643" cy="3543020"/>
            <a:chOff x="487972" y="3383313"/>
            <a:chExt cx="6090067" cy="3181609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8F00C3B3-A7AF-4AD3-B7FC-3D51370A2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972" y="4320930"/>
              <a:ext cx="3166028" cy="2243992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947090FC-9EC0-4BFD-9248-C13922083E7C}"/>
                </a:ext>
              </a:extLst>
            </p:cNvPr>
            <p:cNvSpPr/>
            <p:nvPr/>
          </p:nvSpPr>
          <p:spPr>
            <a:xfrm>
              <a:off x="597877" y="3383313"/>
              <a:ext cx="3056123" cy="525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/>
                <a:t>GOCE</a:t>
              </a:r>
              <a:r>
                <a:rPr lang="en-US" altLang="ko-KR" sz="1600" dirty="0"/>
                <a:t> (Gravity Field and Steady-State Ocean Circulation Explorer)</a:t>
              </a:r>
              <a:endParaRPr lang="ko-KR" alt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직사각형 7">
                  <a:extLst>
                    <a:ext uri="{FF2B5EF4-FFF2-40B4-BE49-F238E27FC236}">
                      <a16:creationId xmlns:a16="http://schemas.microsoft.com/office/drawing/2014/main" id="{3CF46CBD-3BF4-4F82-AB9B-3C434EF357DC}"/>
                    </a:ext>
                  </a:extLst>
                </p:cNvPr>
                <p:cNvSpPr/>
                <p:nvPr/>
              </p:nvSpPr>
              <p:spPr>
                <a:xfrm>
                  <a:off x="572240" y="3948520"/>
                  <a:ext cx="3166027" cy="37965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ko-K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en-US" altLang="ko-K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n-US" altLang="ko-K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</m:t>
                      </m:r>
                      <m:r>
                        <a:rPr lang="en-US" altLang="ko-K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a14:m>
                  <a:r>
                    <a:rPr lang="ko-KR" altLang="en-US" b="1" dirty="0"/>
                    <a:t> </a:t>
                  </a:r>
                  <a:r>
                    <a:rPr lang="en-US" altLang="ko-KR" b="1" dirty="0"/>
                    <a:t>, ~250 km</a:t>
                  </a:r>
                  <a:endParaRPr lang="ko-KR" altLang="en-US" b="1" dirty="0"/>
                </a:p>
              </p:txBody>
            </p:sp>
          </mc:Choice>
          <mc:Fallback xmlns="">
            <p:sp>
              <p:nvSpPr>
                <p:cNvPr id="8" name="직사각형 7">
                  <a:extLst>
                    <a:ext uri="{FF2B5EF4-FFF2-40B4-BE49-F238E27FC236}">
                      <a16:creationId xmlns:a16="http://schemas.microsoft.com/office/drawing/2014/main" id="{3CF46CBD-3BF4-4F82-AB9B-3C434EF357D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240" y="3948520"/>
                  <a:ext cx="3166027" cy="379656"/>
                </a:xfrm>
                <a:prstGeom prst="rect">
                  <a:avLst/>
                </a:prstGeom>
                <a:blipFill>
                  <a:blip r:embed="rId4"/>
                  <a:stretch>
                    <a:fillRect t="-7246" b="-1159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C701FBF3-FB7C-4B8B-BD5B-46F7E9DCB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160" y="4574361"/>
              <a:ext cx="2792879" cy="1990561"/>
            </a:xfrm>
            <a:prstGeom prst="rect">
              <a:avLst/>
            </a:prstGeom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5F836C25-85BE-4928-A1F8-EEFFE54C0033}"/>
                </a:ext>
              </a:extLst>
            </p:cNvPr>
            <p:cNvSpPr/>
            <p:nvPr/>
          </p:nvSpPr>
          <p:spPr>
            <a:xfrm>
              <a:off x="3968187" y="3644843"/>
              <a:ext cx="260985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/>
                <a:t>GRACE</a:t>
              </a:r>
              <a:r>
                <a:rPr lang="en-US" altLang="ko-KR" sz="1600" dirty="0"/>
                <a:t> (Gravity Recovery and Climate Experiment)</a:t>
              </a:r>
              <a:endParaRPr lang="ko-KR" altLang="en-US" sz="1600" dirty="0"/>
            </a:p>
          </p:txBody>
        </p:sp>
      </p:grpSp>
      <p:pic>
        <p:nvPicPr>
          <p:cNvPr id="15" name="그림 14">
            <a:extLst>
              <a:ext uri="{FF2B5EF4-FFF2-40B4-BE49-F238E27FC236}">
                <a16:creationId xmlns:a16="http://schemas.microsoft.com/office/drawing/2014/main" id="{83387F7C-C240-4853-9A7C-F1C5611E82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4053" y="2830145"/>
            <a:ext cx="3502531" cy="35195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FE1FA8F-20CA-466C-B037-2CF2DE571A44}"/>
              </a:ext>
            </a:extLst>
          </p:cNvPr>
          <p:cNvSpPr txBox="1"/>
          <p:nvPr/>
        </p:nvSpPr>
        <p:spPr>
          <a:xfrm>
            <a:off x="10195889" y="6544454"/>
            <a:ext cx="1898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그림 출처</a:t>
            </a:r>
            <a:r>
              <a:rPr lang="en-US" altLang="ko-KR" sz="1200" dirty="0"/>
              <a:t>: Ampuero ‘18</a:t>
            </a:r>
            <a:endParaRPr lang="ko-KR" altLang="en-US" sz="1200" dirty="0"/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7718D97B-C631-4159-9B22-62292744658C}"/>
              </a:ext>
            </a:extLst>
          </p:cNvPr>
          <p:cNvSpPr/>
          <p:nvPr/>
        </p:nvSpPr>
        <p:spPr>
          <a:xfrm>
            <a:off x="8577469" y="5303670"/>
            <a:ext cx="2932043" cy="1143001"/>
          </a:xfrm>
          <a:custGeom>
            <a:avLst/>
            <a:gdLst>
              <a:gd name="connsiteX0" fmla="*/ 1858617 w 1858617"/>
              <a:gd name="connsiteY0" fmla="*/ 467139 h 467139"/>
              <a:gd name="connsiteX1" fmla="*/ 1093304 w 1858617"/>
              <a:gd name="connsiteY1" fmla="*/ 387626 h 467139"/>
              <a:gd name="connsiteX2" fmla="*/ 0 w 1858617"/>
              <a:gd name="connsiteY2" fmla="*/ 0 h 467139"/>
              <a:gd name="connsiteX0" fmla="*/ 2902226 w 2902226"/>
              <a:gd name="connsiteY0" fmla="*/ 894522 h 910415"/>
              <a:gd name="connsiteX1" fmla="*/ 2136913 w 2902226"/>
              <a:gd name="connsiteY1" fmla="*/ 815009 h 910415"/>
              <a:gd name="connsiteX2" fmla="*/ 0 w 2902226"/>
              <a:gd name="connsiteY2" fmla="*/ 0 h 910415"/>
              <a:gd name="connsiteX0" fmla="*/ 2932043 w 2932043"/>
              <a:gd name="connsiteY0" fmla="*/ 1143001 h 1174858"/>
              <a:gd name="connsiteX1" fmla="*/ 2166730 w 2932043"/>
              <a:gd name="connsiteY1" fmla="*/ 1063488 h 1174858"/>
              <a:gd name="connsiteX2" fmla="*/ 0 w 2932043"/>
              <a:gd name="connsiteY2" fmla="*/ 0 h 1174858"/>
              <a:gd name="connsiteX0" fmla="*/ 2932043 w 2932043"/>
              <a:gd name="connsiteY0" fmla="*/ 1143001 h 1143001"/>
              <a:gd name="connsiteX1" fmla="*/ 2166730 w 2932043"/>
              <a:gd name="connsiteY1" fmla="*/ 1063488 h 1143001"/>
              <a:gd name="connsiteX2" fmla="*/ 1033670 w 2932043"/>
              <a:gd name="connsiteY2" fmla="*/ 665923 h 1143001"/>
              <a:gd name="connsiteX3" fmla="*/ 0 w 2932043"/>
              <a:gd name="connsiteY3" fmla="*/ 0 h 114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2043" h="1143001">
                <a:moveTo>
                  <a:pt x="2932043" y="1143001"/>
                </a:moveTo>
                <a:cubicBezTo>
                  <a:pt x="2704271" y="1142172"/>
                  <a:pt x="2483125" y="1143001"/>
                  <a:pt x="2166730" y="1063488"/>
                </a:cubicBezTo>
                <a:cubicBezTo>
                  <a:pt x="1850335" y="983975"/>
                  <a:pt x="1394792" y="843171"/>
                  <a:pt x="1033670" y="665923"/>
                </a:cubicBezTo>
                <a:cubicBezTo>
                  <a:pt x="672548" y="488675"/>
                  <a:pt x="173935" y="81170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AD7A3A1-CF70-4E0B-A4CC-AA55E925B5A7}"/>
                  </a:ext>
                </a:extLst>
              </p:cNvPr>
              <p:cNvSpPr txBox="1"/>
              <p:nvPr/>
            </p:nvSpPr>
            <p:spPr>
              <a:xfrm>
                <a:off x="7853458" y="5936103"/>
                <a:ext cx="59041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ko-KR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−17</m:t>
                          </m:r>
                        </m:sup>
                      </m:sSup>
                    </m:oMath>
                  </m:oMathPara>
                </a14:m>
                <a:endParaRPr lang="ko-KR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AD7A3A1-CF70-4E0B-A4CC-AA55E925B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3458" y="5936103"/>
                <a:ext cx="590418" cy="246221"/>
              </a:xfrm>
              <a:prstGeom prst="rect">
                <a:avLst/>
              </a:prstGeom>
              <a:blipFill>
                <a:blip r:embed="rId7"/>
                <a:stretch>
                  <a:fillRect l="-5155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177AEF7-E0B2-444E-9F35-D271ECD4389E}"/>
                  </a:ext>
                </a:extLst>
              </p:cNvPr>
              <p:cNvSpPr txBox="1"/>
              <p:nvPr/>
            </p:nvSpPr>
            <p:spPr>
              <a:xfrm>
                <a:off x="7881132" y="6436733"/>
                <a:ext cx="59041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ko-KR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−18</m:t>
                          </m:r>
                        </m:sup>
                      </m:sSup>
                    </m:oMath>
                  </m:oMathPara>
                </a14:m>
                <a:endParaRPr lang="ko-KR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177AEF7-E0B2-444E-9F35-D271ECD43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1132" y="6436733"/>
                <a:ext cx="590418" cy="246221"/>
              </a:xfrm>
              <a:prstGeom prst="rect">
                <a:avLst/>
              </a:prstGeom>
              <a:blipFill>
                <a:blip r:embed="rId8"/>
                <a:stretch>
                  <a:fillRect l="-6186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E450A873-AF9B-4088-B877-128B5516EE6C}"/>
              </a:ext>
            </a:extLst>
          </p:cNvPr>
          <p:cNvSpPr txBox="1"/>
          <p:nvPr/>
        </p:nvSpPr>
        <p:spPr>
          <a:xfrm>
            <a:off x="8847736" y="6361347"/>
            <a:ext cx="119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solidFill>
                  <a:srgbClr val="FF0000"/>
                </a:solidFill>
              </a:rPr>
              <a:t>pSOGRO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13E97C-3A08-4EF1-80B4-3C97ACC9C0E7}"/>
              </a:ext>
            </a:extLst>
          </p:cNvPr>
          <p:cNvSpPr txBox="1"/>
          <p:nvPr/>
        </p:nvSpPr>
        <p:spPr>
          <a:xfrm>
            <a:off x="10869473" y="5839235"/>
            <a:ext cx="67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/>
                </a:solidFill>
              </a:rPr>
              <a:t>SGG</a:t>
            </a:r>
            <a:endParaRPr lang="ko-KR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78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370FDC-5598-46EF-AB96-E884C6EF1A28}"/>
              </a:ext>
            </a:extLst>
          </p:cNvPr>
          <p:cNvSpPr txBox="1">
            <a:spLocks/>
          </p:cNvSpPr>
          <p:nvPr/>
        </p:nvSpPr>
        <p:spPr>
          <a:xfrm>
            <a:off x="295370" y="559576"/>
            <a:ext cx="10515600" cy="736844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ü"/>
            </a:pPr>
            <a:r>
              <a:rPr lang="ko-KR" altLang="en-US" b="1" dirty="0"/>
              <a:t>결론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FCBF6-8CD0-4A3A-A4BA-B853B3AA4306}"/>
              </a:ext>
            </a:extLst>
          </p:cNvPr>
          <p:cNvSpPr txBox="1"/>
          <p:nvPr/>
        </p:nvSpPr>
        <p:spPr>
          <a:xfrm>
            <a:off x="838200" y="1669774"/>
            <a:ext cx="10515600" cy="388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b="1" dirty="0">
                <a:solidFill>
                  <a:srgbClr val="FF0000"/>
                </a:solidFill>
              </a:rPr>
              <a:t>“</a:t>
            </a:r>
            <a:r>
              <a:rPr lang="ko-KR" altLang="en-US" sz="2800" b="1" dirty="0">
                <a:solidFill>
                  <a:srgbClr val="FF0000"/>
                </a:solidFill>
              </a:rPr>
              <a:t>지상기반 </a:t>
            </a:r>
            <a:r>
              <a:rPr lang="ko-KR" altLang="en-US" sz="2800" b="1" dirty="0" err="1">
                <a:solidFill>
                  <a:srgbClr val="FF0000"/>
                </a:solidFill>
              </a:rPr>
              <a:t>소그로</a:t>
            </a:r>
            <a:r>
              <a:rPr lang="ko-KR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ko-KR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ko-KR" altLang="en-US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우주기반 </a:t>
            </a:r>
            <a:r>
              <a:rPr lang="ko-KR" altLang="en-US" sz="28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소그로</a:t>
            </a:r>
            <a:r>
              <a:rPr lang="en-US" altLang="ko-KR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”</a:t>
            </a:r>
            <a:r>
              <a:rPr lang="ko-KR" altLang="en-US" sz="2800" dirty="0"/>
              <a:t>의</a:t>
            </a:r>
            <a:r>
              <a:rPr lang="ko-KR" altLang="en-US" sz="2800" b="1" dirty="0">
                <a:solidFill>
                  <a:srgbClr val="FF0000"/>
                </a:solidFill>
              </a:rPr>
              <a:t> </a:t>
            </a:r>
            <a:r>
              <a:rPr lang="ko-KR" altLang="en-US" sz="2800" dirty="0"/>
              <a:t>장단점을 살펴보고 그 가능성을 모색해 봄</a:t>
            </a:r>
            <a:endParaRPr lang="en-US" altLang="ko-KR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b="1" dirty="0">
                <a:solidFill>
                  <a:srgbClr val="FF0000"/>
                </a:solidFill>
              </a:rPr>
              <a:t>“</a:t>
            </a:r>
            <a:r>
              <a:rPr lang="ko-KR" altLang="en-US" sz="2800" b="1" dirty="0">
                <a:solidFill>
                  <a:srgbClr val="FF0000"/>
                </a:solidFill>
              </a:rPr>
              <a:t>단축 소형 </a:t>
            </a:r>
            <a:r>
              <a:rPr lang="ko-KR" altLang="en-US" sz="2800" b="1" dirty="0" err="1">
                <a:solidFill>
                  <a:srgbClr val="FF0000"/>
                </a:solidFill>
              </a:rPr>
              <a:t>소그로</a:t>
            </a:r>
            <a:r>
              <a:rPr lang="en-US" altLang="ko-KR" sz="2800" b="1" dirty="0">
                <a:solidFill>
                  <a:srgbClr val="FF0000"/>
                </a:solidFill>
              </a:rPr>
              <a:t>”</a:t>
            </a:r>
            <a:r>
              <a:rPr lang="ko-KR" altLang="en-US" sz="2800" dirty="0"/>
              <a:t>를</a:t>
            </a:r>
            <a:r>
              <a:rPr lang="ko-KR" altLang="en-US" sz="2800" b="1" dirty="0">
                <a:solidFill>
                  <a:srgbClr val="FF0000"/>
                </a:solidFill>
              </a:rPr>
              <a:t> </a:t>
            </a:r>
            <a:r>
              <a:rPr lang="ko-KR" altLang="en-US" sz="2800" dirty="0" err="1"/>
              <a:t>중력구배계</a:t>
            </a:r>
            <a:r>
              <a:rPr lang="en-US" altLang="ko-KR" sz="2800" dirty="0"/>
              <a:t>(Gravity </a:t>
            </a:r>
            <a:r>
              <a:rPr lang="en-US" altLang="ko-KR" sz="2800" dirty="0" err="1"/>
              <a:t>Gradiometry</a:t>
            </a:r>
            <a:r>
              <a:rPr lang="en-US" altLang="ko-KR" sz="2800" dirty="0"/>
              <a:t>)</a:t>
            </a:r>
            <a:r>
              <a:rPr lang="ko-KR" altLang="en-US" sz="2800" dirty="0"/>
              <a:t>로 활용한 저궤도 지구</a:t>
            </a:r>
            <a:r>
              <a:rPr lang="en-US" altLang="ko-KR" sz="2800" dirty="0"/>
              <a:t>, </a:t>
            </a:r>
            <a:r>
              <a:rPr lang="ko-KR" altLang="en-US" sz="2800" dirty="0"/>
              <a:t>달 탐사 연구</a:t>
            </a:r>
            <a:endParaRPr lang="en-US" altLang="ko-KR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b="1" dirty="0"/>
              <a:t>“</a:t>
            </a:r>
            <a:r>
              <a:rPr lang="ko-KR" altLang="en-US" sz="2800" b="1" dirty="0" err="1"/>
              <a:t>소그로</a:t>
            </a:r>
            <a:r>
              <a:rPr lang="en-US" altLang="ko-KR" sz="2800" b="1" dirty="0"/>
              <a:t>”: </a:t>
            </a:r>
            <a:r>
              <a:rPr lang="ko-KR" altLang="en-US" sz="2800" b="1" dirty="0"/>
              <a:t>독창적 원리</a:t>
            </a:r>
            <a:r>
              <a:rPr lang="en-US" altLang="ko-KR" sz="2800" b="1" dirty="0"/>
              <a:t>, </a:t>
            </a:r>
            <a:r>
              <a:rPr lang="ko-KR" altLang="en-US" sz="2800" b="1" dirty="0"/>
              <a:t>국내 제안</a:t>
            </a:r>
            <a:r>
              <a:rPr lang="en-US" altLang="ko-KR" sz="2800" b="1" dirty="0"/>
              <a:t>, </a:t>
            </a:r>
            <a:r>
              <a:rPr lang="ko-KR" altLang="en-US" sz="2800" b="1" dirty="0"/>
              <a:t>미답지의 과학적 성과 담보</a:t>
            </a:r>
          </a:p>
        </p:txBody>
      </p:sp>
    </p:spTree>
    <p:extLst>
      <p:ext uri="{BB962C8B-B14F-4D97-AF65-F5344CB8AC3E}">
        <p14:creationId xmlns:p14="http://schemas.microsoft.com/office/powerpoint/2010/main" val="935744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FC1C6A-E0A7-418A-A828-5D15F5E6C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046" y="26020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ko-KR" altLang="en-US" sz="8800" b="1" dirty="0"/>
              <a:t>감사합니다</a:t>
            </a:r>
            <a:r>
              <a:rPr lang="en-US" altLang="ko-KR" sz="8800" b="1" dirty="0"/>
              <a:t>!</a:t>
            </a:r>
            <a:endParaRPr lang="ko-KR" alt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3475483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D093BE-7A9E-421D-8970-1B0F5A9E208B}"/>
              </a:ext>
            </a:extLst>
          </p:cNvPr>
          <p:cNvSpPr txBox="1">
            <a:spLocks/>
          </p:cNvSpPr>
          <p:nvPr/>
        </p:nvSpPr>
        <p:spPr>
          <a:xfrm>
            <a:off x="659295" y="558813"/>
            <a:ext cx="5980043" cy="96671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ü"/>
            </a:pPr>
            <a:r>
              <a:rPr lang="ko-KR" altLang="en-US" dirty="0"/>
              <a:t>예산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19C47A-00FB-4739-9B7D-F442A9B85846}"/>
              </a:ext>
            </a:extLst>
          </p:cNvPr>
          <p:cNvSpPr txBox="1"/>
          <p:nvPr/>
        </p:nvSpPr>
        <p:spPr>
          <a:xfrm>
            <a:off x="949570" y="1781908"/>
            <a:ext cx="10639456" cy="3240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dirty="0"/>
              <a:t>Lots of uncertainties, but one may get some hints based on</a:t>
            </a:r>
          </a:p>
          <a:p>
            <a:pPr marL="914400" lvl="1" indent="-457200">
              <a:lnSpc>
                <a:spcPct val="150000"/>
              </a:lnSpc>
              <a:buFontTx/>
              <a:buChar char="-"/>
            </a:pPr>
            <a:r>
              <a:rPr lang="en-US" altLang="ko-KR" sz="2800" dirty="0"/>
              <a:t>2m Prototype SOGRO: ~370</a:t>
            </a:r>
            <a:r>
              <a:rPr lang="ko-KR" altLang="en-US" sz="2800" dirty="0"/>
              <a:t>억원</a:t>
            </a:r>
            <a:r>
              <a:rPr lang="en-US" altLang="ko-KR" sz="2800" dirty="0"/>
              <a:t>/6</a:t>
            </a:r>
            <a:r>
              <a:rPr lang="ko-KR" altLang="en-US" sz="2800" dirty="0"/>
              <a:t>년</a:t>
            </a:r>
            <a:endParaRPr lang="en-US" altLang="ko-KR" sz="2800" dirty="0"/>
          </a:p>
          <a:p>
            <a:pPr marL="914400" lvl="1" indent="-457200">
              <a:lnSpc>
                <a:spcPct val="150000"/>
              </a:lnSpc>
              <a:buFontTx/>
              <a:buChar char="-"/>
            </a:pPr>
            <a:r>
              <a:rPr lang="ko-KR" altLang="en-US" sz="2800" dirty="0"/>
              <a:t>지상 기반 </a:t>
            </a:r>
            <a:r>
              <a:rPr lang="en-US" altLang="ko-KR" sz="2800" dirty="0"/>
              <a:t>50m SOGRO: (1000~3000)</a:t>
            </a:r>
            <a:r>
              <a:rPr lang="ko-KR" altLang="en-US" sz="2800" dirty="0"/>
              <a:t>억원</a:t>
            </a:r>
            <a:r>
              <a:rPr lang="en-US" altLang="ko-KR" sz="2800" dirty="0"/>
              <a:t>/10</a:t>
            </a:r>
            <a:r>
              <a:rPr lang="ko-KR" altLang="en-US" sz="2800" dirty="0"/>
              <a:t>년</a:t>
            </a:r>
            <a:endParaRPr lang="en-US" altLang="ko-KR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800" dirty="0"/>
              <a:t>Space SOGRO: ……??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1747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8263-655A-45C5-9A2F-03DC35F39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492" y="271342"/>
            <a:ext cx="10515600" cy="736844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b="1" dirty="0"/>
              <a:t>Background</a:t>
            </a:r>
            <a:endParaRPr lang="ko-KR" altLang="en-US" b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D2764C1-036E-4D83-8E19-C02FE026F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0295" y="1011130"/>
            <a:ext cx="10829193" cy="219078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altLang="ko-KR" b="1" dirty="0"/>
              <a:t>SOGRO</a:t>
            </a:r>
            <a:r>
              <a:rPr lang="en-US" altLang="ko-KR" dirty="0"/>
              <a:t> (Superconducting Omni-directional Gravitational Radiation Observatory):</a:t>
            </a:r>
          </a:p>
          <a:p>
            <a:pPr lvl="1">
              <a:lnSpc>
                <a:spcPct val="160000"/>
              </a:lnSpc>
              <a:buFontTx/>
              <a:buChar char="-"/>
            </a:pPr>
            <a:r>
              <a:rPr lang="en-US" altLang="ko-KR" dirty="0"/>
              <a:t>1979: Wagoner, Will &amp; </a:t>
            </a:r>
            <a:r>
              <a:rPr lang="en-US" altLang="ko-KR" u="sng" dirty="0"/>
              <a:t>Paik</a:t>
            </a:r>
            <a:r>
              <a:rPr lang="en-US" altLang="ko-KR" dirty="0"/>
              <a:t> </a:t>
            </a:r>
            <a:r>
              <a:rPr lang="en-US" altLang="ko-KR" dirty="0">
                <a:sym typeface="Wingdings" panose="05000000000000000000" pitchFamily="2" charset="2"/>
              </a:rPr>
              <a:t> </a:t>
            </a:r>
            <a:r>
              <a:rPr lang="en-US" altLang="ko-KR" b="1" dirty="0"/>
              <a:t>2016</a:t>
            </a:r>
            <a:r>
              <a:rPr lang="en-US" altLang="ko-KR" dirty="0"/>
              <a:t>: </a:t>
            </a:r>
            <a:r>
              <a:rPr lang="en-US" altLang="ko-KR" u="sng" dirty="0"/>
              <a:t>Paik</a:t>
            </a:r>
            <a:r>
              <a:rPr lang="ko-KR" altLang="en-US" dirty="0"/>
              <a:t> </a:t>
            </a:r>
            <a:r>
              <a:rPr lang="en-US" altLang="ko-KR" i="1" dirty="0"/>
              <a:t>et</a:t>
            </a:r>
            <a:r>
              <a:rPr lang="ko-KR" altLang="en-US" i="1" dirty="0"/>
              <a:t> </a:t>
            </a:r>
            <a:r>
              <a:rPr lang="en-US" altLang="ko-KR" i="1" dirty="0"/>
              <a:t>al</a:t>
            </a:r>
            <a:r>
              <a:rPr lang="en-US" altLang="ko-KR" dirty="0"/>
              <a:t>, “Low-frequency terrestrial tensor gravitational-wave detector,”</a:t>
            </a:r>
            <a:r>
              <a:rPr lang="ko-KR" altLang="en-US" dirty="0"/>
              <a:t> </a:t>
            </a:r>
            <a:r>
              <a:rPr lang="en-US" altLang="ko-KR" dirty="0"/>
              <a:t>CQG</a:t>
            </a:r>
          </a:p>
          <a:p>
            <a:pPr lvl="1">
              <a:lnSpc>
                <a:spcPct val="160000"/>
              </a:lnSpc>
              <a:buFontTx/>
              <a:buChar char="-"/>
            </a:pPr>
            <a:r>
              <a:rPr lang="en-US" altLang="ko-KR" dirty="0"/>
              <a:t>2017: KKN 3</a:t>
            </a:r>
            <a:r>
              <a:rPr lang="ko-KR" altLang="en-US" dirty="0"/>
              <a:t>개 </a:t>
            </a:r>
            <a:r>
              <a:rPr lang="ko-KR" altLang="en-US" dirty="0" err="1"/>
              <a:t>출연연</a:t>
            </a:r>
            <a:r>
              <a:rPr lang="ko-KR" altLang="en-US" dirty="0"/>
              <a:t> </a:t>
            </a:r>
            <a:r>
              <a:rPr lang="en-US" altLang="ko-KR" dirty="0"/>
              <a:t>SOGRO </a:t>
            </a:r>
            <a:r>
              <a:rPr lang="ko-KR" altLang="en-US" dirty="0"/>
              <a:t>선행연구 수행</a:t>
            </a:r>
            <a:endParaRPr lang="en-US" altLang="ko-KR" dirty="0"/>
          </a:p>
          <a:p>
            <a:pPr lvl="1">
              <a:lnSpc>
                <a:spcPct val="160000"/>
              </a:lnSpc>
              <a:buFontTx/>
              <a:buChar char="-"/>
            </a:pPr>
            <a:r>
              <a:rPr lang="ko-KR" altLang="en-US" dirty="0"/>
              <a:t>국내</a:t>
            </a:r>
            <a:r>
              <a:rPr lang="en-US" altLang="ko-KR" dirty="0"/>
              <a:t>(~15</a:t>
            </a:r>
            <a:r>
              <a:rPr lang="ko-KR" altLang="en-US" dirty="0"/>
              <a:t>명</a:t>
            </a:r>
            <a:r>
              <a:rPr lang="en-US" altLang="ko-KR" dirty="0"/>
              <a:t>) </a:t>
            </a:r>
            <a:r>
              <a:rPr lang="ko-KR" altLang="en-US" dirty="0"/>
              <a:t>및 </a:t>
            </a:r>
            <a:r>
              <a:rPr lang="en-US" altLang="ko-KR" dirty="0"/>
              <a:t>U. of Maryland group (~5</a:t>
            </a:r>
            <a:r>
              <a:rPr lang="ko-KR" altLang="en-US" dirty="0"/>
              <a:t>명</a:t>
            </a:r>
            <a:r>
              <a:rPr lang="en-US" altLang="ko-KR" dirty="0"/>
              <a:t>): </a:t>
            </a:r>
            <a:r>
              <a:rPr lang="ko-KR" altLang="en-US" dirty="0"/>
              <a:t>개념연구 및 </a:t>
            </a:r>
            <a:r>
              <a:rPr lang="en-US" altLang="ko-KR" dirty="0"/>
              <a:t>Science target </a:t>
            </a:r>
            <a:r>
              <a:rPr lang="ko-KR" altLang="en-US" dirty="0"/>
              <a:t>연구 수행 중</a:t>
            </a:r>
            <a:endParaRPr lang="en-US" altLang="ko-KR" dirty="0"/>
          </a:p>
          <a:p>
            <a:pPr lvl="1">
              <a:lnSpc>
                <a:spcPct val="160000"/>
              </a:lnSpc>
              <a:buFontTx/>
              <a:buChar char="-"/>
            </a:pPr>
            <a:r>
              <a:rPr lang="ko-KR" altLang="en-US" dirty="0"/>
              <a:t>초전도체 활용</a:t>
            </a:r>
            <a:r>
              <a:rPr lang="en-US" altLang="ko-KR" dirty="0"/>
              <a:t>, </a:t>
            </a:r>
            <a:r>
              <a:rPr lang="ko-KR" altLang="en-US" dirty="0"/>
              <a:t>지상기반</a:t>
            </a:r>
            <a:r>
              <a:rPr lang="en-US" altLang="ko-KR" dirty="0"/>
              <a:t>,</a:t>
            </a:r>
            <a:r>
              <a:rPr lang="ko-KR" altLang="en-US" dirty="0"/>
              <a:t> 중 주파수대</a:t>
            </a:r>
            <a:r>
              <a:rPr lang="en-US" altLang="ko-KR" dirty="0"/>
              <a:t>(0.1~10 Hz), </a:t>
            </a:r>
            <a:r>
              <a:rPr lang="ko-KR" altLang="en-US" b="1" u="sng" dirty="0">
                <a:solidFill>
                  <a:srgbClr val="FF0000"/>
                </a:solidFill>
              </a:rPr>
              <a:t>다채널 </a:t>
            </a:r>
            <a:r>
              <a:rPr lang="ko-KR" altLang="en-US" b="1" u="sng" dirty="0" err="1">
                <a:solidFill>
                  <a:srgbClr val="FF0000"/>
                </a:solidFill>
              </a:rPr>
              <a:t>전방향</a:t>
            </a:r>
            <a:r>
              <a:rPr lang="en-US" altLang="ko-KR" b="1" u="sng" dirty="0">
                <a:solidFill>
                  <a:srgbClr val="FF0000"/>
                </a:solidFill>
              </a:rPr>
              <a:t> </a:t>
            </a:r>
            <a:r>
              <a:rPr lang="ko-KR" altLang="en-US" b="1" u="sng" dirty="0" err="1">
                <a:solidFill>
                  <a:srgbClr val="FF0000"/>
                </a:solidFill>
              </a:rPr>
              <a:t>텐서</a:t>
            </a:r>
            <a:r>
              <a:rPr lang="en-US" altLang="ko-KR" b="1" u="sng" dirty="0">
                <a:solidFill>
                  <a:srgbClr val="FF0000"/>
                </a:solidFill>
              </a:rPr>
              <a:t> </a:t>
            </a:r>
            <a:r>
              <a:rPr lang="ko-KR" altLang="en-US" b="1" u="sng" dirty="0">
                <a:solidFill>
                  <a:srgbClr val="FF0000"/>
                </a:solidFill>
              </a:rPr>
              <a:t>중력파 검출기</a:t>
            </a:r>
            <a:endParaRPr lang="en-US" altLang="ko-KR" b="1" u="sng" dirty="0">
              <a:solidFill>
                <a:srgbClr val="FF0000"/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93FE797-1F84-443A-B9C6-D7F551DA6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317" y="3399960"/>
            <a:ext cx="3633389" cy="3122814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452C3B1C-5CD0-4140-B971-3AB922917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79" y="3399960"/>
            <a:ext cx="3006725" cy="29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BF493A2E-011D-4D50-B1D9-447588FB65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86847" y="4148688"/>
            <a:ext cx="1467840" cy="140226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E314CB-F408-4072-B8F7-796176EBCF50}"/>
              </a:ext>
            </a:extLst>
          </p:cNvPr>
          <p:cNvSpPr txBox="1"/>
          <p:nvPr/>
        </p:nvSpPr>
        <p:spPr>
          <a:xfrm>
            <a:off x="3138726" y="3752954"/>
            <a:ext cx="1853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(30 m, 50 m, 100 m)</a:t>
            </a:r>
            <a:endParaRPr lang="ko-KR" alt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CADC62-694A-4AE2-90C2-6FB489E466BB}"/>
              </a:ext>
            </a:extLst>
          </p:cNvPr>
          <p:cNvSpPr txBox="1"/>
          <p:nvPr/>
        </p:nvSpPr>
        <p:spPr>
          <a:xfrm>
            <a:off x="9481244" y="5827949"/>
            <a:ext cx="200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2 m, 1 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214F9C-1AC9-4E9B-870C-C8F548B83055}"/>
              </a:ext>
            </a:extLst>
          </p:cNvPr>
          <p:cNvSpPr txBox="1"/>
          <p:nvPr/>
        </p:nvSpPr>
        <p:spPr>
          <a:xfrm>
            <a:off x="3000358" y="3318863"/>
            <a:ext cx="212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SOGRO/</a:t>
            </a:r>
            <a:r>
              <a:rPr lang="en-US" altLang="ko-KR" b="1" dirty="0" err="1"/>
              <a:t>aSOGRO</a:t>
            </a:r>
            <a:endParaRPr lang="ko-KR" alt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ED0907-9E31-439B-B7B8-6B1BE34E2B94}"/>
              </a:ext>
            </a:extLst>
          </p:cNvPr>
          <p:cNvSpPr txBox="1"/>
          <p:nvPr/>
        </p:nvSpPr>
        <p:spPr>
          <a:xfrm>
            <a:off x="9340478" y="3399960"/>
            <a:ext cx="212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err="1"/>
              <a:t>pSOGRO</a:t>
            </a:r>
            <a:endParaRPr lang="ko-KR" altLang="en-US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65AF45-F176-482C-ABAD-D893377BDCE7}"/>
              </a:ext>
            </a:extLst>
          </p:cNvPr>
          <p:cNvSpPr txBox="1"/>
          <p:nvPr/>
        </p:nvSpPr>
        <p:spPr>
          <a:xfrm>
            <a:off x="3091393" y="5366284"/>
            <a:ext cx="2216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/>
              <a:t>(100~250) tons</a:t>
            </a:r>
          </a:p>
          <a:p>
            <a:pPr marL="285750" indent="-285750">
              <a:buFontTx/>
              <a:buChar char="-"/>
            </a:pPr>
            <a:r>
              <a:rPr lang="en-US" altLang="ko-KR" dirty="0"/>
              <a:t>≤ 4 K</a:t>
            </a:r>
          </a:p>
          <a:p>
            <a:pPr marL="285750" indent="-285750">
              <a:buFontTx/>
              <a:buChar char="-"/>
            </a:pPr>
            <a:r>
              <a:rPr lang="ko-KR" altLang="en-US" dirty="0"/>
              <a:t>지하 </a:t>
            </a:r>
            <a:r>
              <a:rPr lang="en-US" altLang="ko-KR" dirty="0"/>
              <a:t>~200 m</a:t>
            </a:r>
          </a:p>
        </p:txBody>
      </p:sp>
      <p:grpSp>
        <p:nvGrpSpPr>
          <p:cNvPr id="12" name="Group 303">
            <a:extLst>
              <a:ext uri="{FF2B5EF4-FFF2-40B4-BE49-F238E27FC236}">
                <a16:creationId xmlns:a16="http://schemas.microsoft.com/office/drawing/2014/main" id="{AF7929A5-299D-4009-98BF-BB18241AA6F6}"/>
              </a:ext>
            </a:extLst>
          </p:cNvPr>
          <p:cNvGrpSpPr/>
          <p:nvPr/>
        </p:nvGrpSpPr>
        <p:grpSpPr>
          <a:xfrm>
            <a:off x="88631" y="1627315"/>
            <a:ext cx="1201664" cy="1422092"/>
            <a:chOff x="105595" y="229251"/>
            <a:chExt cx="6265276" cy="7348678"/>
          </a:xfrm>
        </p:grpSpPr>
        <p:pic>
          <p:nvPicPr>
            <p:cNvPr id="16" name="pasted-image.pdf">
              <a:extLst>
                <a:ext uri="{FF2B5EF4-FFF2-40B4-BE49-F238E27FC236}">
                  <a16:creationId xmlns:a16="http://schemas.microsoft.com/office/drawing/2014/main" id="{BB0C9BBF-9324-4ACB-BB7E-C869C5781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05595" y="229251"/>
              <a:ext cx="6265277" cy="61668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Shape 302">
              <a:extLst>
                <a:ext uri="{FF2B5EF4-FFF2-40B4-BE49-F238E27FC236}">
                  <a16:creationId xmlns:a16="http://schemas.microsoft.com/office/drawing/2014/main" id="{1669BC86-430A-4687-9F53-B77C750C975B}"/>
                </a:ext>
              </a:extLst>
            </p:cNvPr>
            <p:cNvSpPr/>
            <p:nvPr/>
          </p:nvSpPr>
          <p:spPr>
            <a:xfrm>
              <a:off x="531680" y="6262011"/>
              <a:ext cx="5645941" cy="1315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 latinLnBrk="0" hangingPunct="0">
                <a:defRPr sz="2400">
                  <a:latin typeface="Arial Narrow"/>
                  <a:ea typeface="Arial Narrow"/>
                  <a:cs typeface="Arial Narrow"/>
                  <a:sym typeface="Arial Narrow"/>
                </a:defRPr>
              </a:pPr>
              <a:r>
                <a:rPr sz="1000" kern="0" dirty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Moody, Paik, &amp; Caravan</a:t>
              </a:r>
              <a:r>
                <a:rPr lang="en-US" sz="1000" kern="0" dirty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(2002)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391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FB70233E-1A60-4CA0-B613-7AA6E9EEC9A0}"/>
              </a:ext>
            </a:extLst>
          </p:cNvPr>
          <p:cNvGrpSpPr/>
          <p:nvPr/>
        </p:nvGrpSpPr>
        <p:grpSpPr>
          <a:xfrm>
            <a:off x="597280" y="148850"/>
            <a:ext cx="10494789" cy="6316428"/>
            <a:chOff x="120203" y="283154"/>
            <a:chExt cx="7910618" cy="428255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38E78242-63AF-4B89-80E7-4A362F7A8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2006" y="601208"/>
              <a:ext cx="2698815" cy="2887427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4395F7-25C4-41F2-B781-8387E11DD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203" y="283154"/>
              <a:ext cx="5752208" cy="4282550"/>
            </a:xfrm>
            <a:prstGeom prst="rect">
              <a:avLst/>
            </a:prstGeom>
          </p:spPr>
        </p:pic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F22E7DBC-79F7-4C57-893A-9BFBB7B70E8A}"/>
              </a:ext>
            </a:extLst>
          </p:cNvPr>
          <p:cNvSpPr/>
          <p:nvPr/>
        </p:nvSpPr>
        <p:spPr>
          <a:xfrm>
            <a:off x="10344108" y="4568908"/>
            <a:ext cx="16594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</a:rPr>
              <a:t>(arXiv:1604.00439)</a:t>
            </a:r>
            <a:endParaRPr lang="ko-KR" altLang="en-US" sz="1400" dirty="0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45072D13-8BCC-408E-931B-8E334E2D4438}"/>
              </a:ext>
            </a:extLst>
          </p:cNvPr>
          <p:cNvGrpSpPr/>
          <p:nvPr/>
        </p:nvGrpSpPr>
        <p:grpSpPr>
          <a:xfrm>
            <a:off x="7111708" y="433756"/>
            <a:ext cx="4880106" cy="5278725"/>
            <a:chOff x="7123431" y="621324"/>
            <a:chExt cx="4880106" cy="5278725"/>
          </a:xfrm>
        </p:grpSpPr>
        <p:sp>
          <p:nvSpPr>
            <p:cNvPr id="2" name="자유형: 도형 1">
              <a:extLst>
                <a:ext uri="{FF2B5EF4-FFF2-40B4-BE49-F238E27FC236}">
                  <a16:creationId xmlns:a16="http://schemas.microsoft.com/office/drawing/2014/main" id="{4A760796-E474-45C1-848C-D3196AD60A81}"/>
                </a:ext>
              </a:extLst>
            </p:cNvPr>
            <p:cNvSpPr/>
            <p:nvPr/>
          </p:nvSpPr>
          <p:spPr>
            <a:xfrm>
              <a:off x="7123431" y="621324"/>
              <a:ext cx="4325815" cy="4783015"/>
            </a:xfrm>
            <a:custGeom>
              <a:avLst/>
              <a:gdLst>
                <a:gd name="connsiteX0" fmla="*/ 2414954 w 2414954"/>
                <a:gd name="connsiteY0" fmla="*/ 3598984 h 3598984"/>
                <a:gd name="connsiteX1" fmla="*/ 1699846 w 2414954"/>
                <a:gd name="connsiteY1" fmla="*/ 3200400 h 3598984"/>
                <a:gd name="connsiteX2" fmla="*/ 996462 w 2414954"/>
                <a:gd name="connsiteY2" fmla="*/ 2215661 h 3598984"/>
                <a:gd name="connsiteX3" fmla="*/ 0 w 2414954"/>
                <a:gd name="connsiteY3" fmla="*/ 0 h 3598984"/>
                <a:gd name="connsiteX0" fmla="*/ 4325815 w 4325815"/>
                <a:gd name="connsiteY0" fmla="*/ 4783015 h 4783015"/>
                <a:gd name="connsiteX1" fmla="*/ 1699846 w 4325815"/>
                <a:gd name="connsiteY1" fmla="*/ 3200400 h 4783015"/>
                <a:gd name="connsiteX2" fmla="*/ 996462 w 4325815"/>
                <a:gd name="connsiteY2" fmla="*/ 2215661 h 4783015"/>
                <a:gd name="connsiteX3" fmla="*/ 0 w 4325815"/>
                <a:gd name="connsiteY3" fmla="*/ 0 h 478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5815" h="4783015">
                  <a:moveTo>
                    <a:pt x="4325815" y="4783015"/>
                  </a:moveTo>
                  <a:cubicBezTo>
                    <a:pt x="4086468" y="4699000"/>
                    <a:pt x="2254738" y="3628292"/>
                    <a:pt x="1699846" y="3200400"/>
                  </a:cubicBezTo>
                  <a:cubicBezTo>
                    <a:pt x="1144954" y="2772508"/>
                    <a:pt x="1279770" y="2749061"/>
                    <a:pt x="996462" y="2215661"/>
                  </a:cubicBezTo>
                  <a:cubicBezTo>
                    <a:pt x="713154" y="1682261"/>
                    <a:pt x="356577" y="841130"/>
                    <a:pt x="0" y="0"/>
                  </a:cubicBezTo>
                </a:path>
              </a:pathLst>
            </a:cu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7B22EDD-BFE3-4DB8-9677-354FF40E9AD2}"/>
                </a:ext>
              </a:extLst>
            </p:cNvPr>
            <p:cNvSpPr txBox="1"/>
            <p:nvPr/>
          </p:nvSpPr>
          <p:spPr>
            <a:xfrm>
              <a:off x="8874369" y="5530717"/>
              <a:ext cx="3129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err="1">
                  <a:solidFill>
                    <a:srgbClr val="FF0000"/>
                  </a:solidFill>
                </a:rPr>
                <a:t>Seismic+Newtonian</a:t>
              </a:r>
              <a:r>
                <a:rPr lang="en-US" altLang="ko-KR" b="1" dirty="0">
                  <a:solidFill>
                    <a:srgbClr val="FF0000"/>
                  </a:solidFill>
                </a:rPr>
                <a:t> noises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8DBA97BF-AB9F-4791-8497-4438BFAB6FA4}"/>
              </a:ext>
            </a:extLst>
          </p:cNvPr>
          <p:cNvGrpSpPr/>
          <p:nvPr/>
        </p:nvGrpSpPr>
        <p:grpSpPr>
          <a:xfrm>
            <a:off x="2057400" y="-285876"/>
            <a:ext cx="8440770" cy="6975230"/>
            <a:chOff x="2057400" y="-121754"/>
            <a:chExt cx="8440770" cy="6975230"/>
          </a:xfrm>
        </p:grpSpPr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AFE02E69-063D-49CF-A36D-FB7E41B60B37}"/>
                </a:ext>
              </a:extLst>
            </p:cNvPr>
            <p:cNvGrpSpPr/>
            <p:nvPr/>
          </p:nvGrpSpPr>
          <p:grpSpPr>
            <a:xfrm>
              <a:off x="2057400" y="-121754"/>
              <a:ext cx="4601817" cy="6975230"/>
              <a:chOff x="2057400" y="-121754"/>
              <a:chExt cx="4601817" cy="6975230"/>
            </a:xfrm>
          </p:grpSpPr>
          <p:sp>
            <p:nvSpPr>
              <p:cNvPr id="9" name="타원 8">
                <a:extLst>
                  <a:ext uri="{FF2B5EF4-FFF2-40B4-BE49-F238E27FC236}">
                    <a16:creationId xmlns:a16="http://schemas.microsoft.com/office/drawing/2014/main" id="{4733BC7E-C2AA-436E-A281-8B60F3C8A0D7}"/>
                  </a:ext>
                </a:extLst>
              </p:cNvPr>
              <p:cNvSpPr/>
              <p:nvPr/>
            </p:nvSpPr>
            <p:spPr>
              <a:xfrm rot="19760291">
                <a:off x="3353258" y="-121754"/>
                <a:ext cx="1578534" cy="6975230"/>
              </a:xfrm>
              <a:prstGeom prst="ellipse">
                <a:avLst/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id="{BD9771B8-CE11-4D3B-AA10-7DB0523DDDCD}"/>
                  </a:ext>
                </a:extLst>
              </p:cNvPr>
              <p:cNvSpPr/>
              <p:nvPr/>
            </p:nvSpPr>
            <p:spPr>
              <a:xfrm>
                <a:off x="2057400" y="586409"/>
                <a:ext cx="4601817" cy="6152321"/>
              </a:xfrm>
              <a:custGeom>
                <a:avLst/>
                <a:gdLst>
                  <a:gd name="connsiteX0" fmla="*/ 0 w 4601817"/>
                  <a:gd name="connsiteY0" fmla="*/ 0 h 6152321"/>
                  <a:gd name="connsiteX1" fmla="*/ 477078 w 4601817"/>
                  <a:gd name="connsiteY1" fmla="*/ 347869 h 6152321"/>
                  <a:gd name="connsiteX2" fmla="*/ 1172817 w 4601817"/>
                  <a:gd name="connsiteY2" fmla="*/ 1272208 h 6152321"/>
                  <a:gd name="connsiteX3" fmla="*/ 2017643 w 4601817"/>
                  <a:gd name="connsiteY3" fmla="*/ 2554356 h 6152321"/>
                  <a:gd name="connsiteX4" fmla="*/ 3210339 w 4601817"/>
                  <a:gd name="connsiteY4" fmla="*/ 4015408 h 6152321"/>
                  <a:gd name="connsiteX5" fmla="*/ 4224130 w 4601817"/>
                  <a:gd name="connsiteY5" fmla="*/ 5575852 h 6152321"/>
                  <a:gd name="connsiteX6" fmla="*/ 4601817 w 4601817"/>
                  <a:gd name="connsiteY6" fmla="*/ 6152321 h 6152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01817" h="6152321">
                    <a:moveTo>
                      <a:pt x="0" y="0"/>
                    </a:moveTo>
                    <a:cubicBezTo>
                      <a:pt x="140804" y="67917"/>
                      <a:pt x="281608" y="135834"/>
                      <a:pt x="477078" y="347869"/>
                    </a:cubicBezTo>
                    <a:cubicBezTo>
                      <a:pt x="672548" y="559904"/>
                      <a:pt x="916056" y="904460"/>
                      <a:pt x="1172817" y="1272208"/>
                    </a:cubicBezTo>
                    <a:cubicBezTo>
                      <a:pt x="1429578" y="1639956"/>
                      <a:pt x="1678056" y="2097156"/>
                      <a:pt x="2017643" y="2554356"/>
                    </a:cubicBezTo>
                    <a:cubicBezTo>
                      <a:pt x="2357230" y="3011556"/>
                      <a:pt x="2842591" y="3511825"/>
                      <a:pt x="3210339" y="4015408"/>
                    </a:cubicBezTo>
                    <a:cubicBezTo>
                      <a:pt x="3578087" y="4518991"/>
                      <a:pt x="4224130" y="5575852"/>
                      <a:pt x="4224130" y="5575852"/>
                    </a:cubicBezTo>
                    <a:lnTo>
                      <a:pt x="4601817" y="6152321"/>
                    </a:lnTo>
                  </a:path>
                </a:pathLst>
              </a:custGeom>
              <a:noFill/>
              <a:ln w="571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2E349B-B24F-4738-85F3-4557E41249F6}"/>
                </a:ext>
              </a:extLst>
            </p:cNvPr>
            <p:cNvSpPr txBox="1"/>
            <p:nvPr/>
          </p:nvSpPr>
          <p:spPr>
            <a:xfrm>
              <a:off x="6437631" y="6214513"/>
              <a:ext cx="4060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rgbClr val="FF0000"/>
                  </a:solidFill>
                </a:rPr>
                <a:t>Due to underground: (200~500) m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C6E97F4-0660-4319-B42C-FC2CBE4938C3}"/>
              </a:ext>
            </a:extLst>
          </p:cNvPr>
          <p:cNvSpPr txBox="1"/>
          <p:nvPr/>
        </p:nvSpPr>
        <p:spPr>
          <a:xfrm>
            <a:off x="855782" y="6424246"/>
            <a:ext cx="11125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Newtonian noise cancellations </a:t>
            </a:r>
            <a:r>
              <a:rPr lang="en-US" altLang="ko-KR" dirty="0"/>
              <a:t>using seismometers, microphones &amp; tensor channels (Harms &amp; Paik ’15)</a:t>
            </a:r>
            <a:endParaRPr lang="ko-KR" altLang="en-US" dirty="0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996256B5-31CF-4531-88AA-CE439C0A643E}"/>
              </a:ext>
            </a:extLst>
          </p:cNvPr>
          <p:cNvGrpSpPr/>
          <p:nvPr/>
        </p:nvGrpSpPr>
        <p:grpSpPr>
          <a:xfrm>
            <a:off x="2699570" y="1363832"/>
            <a:ext cx="1289539" cy="1187184"/>
            <a:chOff x="2699570" y="1363832"/>
            <a:chExt cx="1289539" cy="1187184"/>
          </a:xfrm>
        </p:grpSpPr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878B0184-1273-46E4-BB57-74316FB7058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97010" y="1363832"/>
              <a:ext cx="1105744" cy="1170205"/>
            </a:xfrm>
            <a:prstGeom prst="line">
              <a:avLst/>
            </a:prstGeom>
            <a:solidFill>
              <a:srgbClr val="BBE0E3"/>
            </a:solidFill>
            <a:ln w="5715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8DE8E00A-3D6F-4F47-A18F-5024F79F6C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99570" y="1477107"/>
              <a:ext cx="1289539" cy="1073909"/>
            </a:xfrm>
            <a:prstGeom prst="line">
              <a:avLst/>
            </a:prstGeom>
            <a:solidFill>
              <a:srgbClr val="BBE0E3"/>
            </a:solidFill>
            <a:ln w="5715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17327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48ABDA-C4A8-4D52-AE24-E7250088B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95" y="265735"/>
            <a:ext cx="5980043" cy="966718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b="1" dirty="0"/>
              <a:t>SOGRO in Space</a:t>
            </a:r>
            <a:endParaRPr lang="ko-KR" altLang="en-US" b="1" dirty="0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677ABAE0-B080-4EAD-B0A6-68F90152EE31}"/>
              </a:ext>
            </a:extLst>
          </p:cNvPr>
          <p:cNvGrpSpPr/>
          <p:nvPr/>
        </p:nvGrpSpPr>
        <p:grpSpPr>
          <a:xfrm rot="10800000">
            <a:off x="827793" y="1441173"/>
            <a:ext cx="10708690" cy="5287167"/>
            <a:chOff x="8850922" y="365126"/>
            <a:chExt cx="3024373" cy="1701209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C2DC65E6-2FBD-4846-9907-9F604FEE5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0922" y="365126"/>
              <a:ext cx="3024373" cy="1701209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139C2BE-53F0-4BFC-AD94-743B9B4D7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10084040" y="634819"/>
              <a:ext cx="531650" cy="4569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4666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726BE3-D508-4BE4-824C-5080EFCD3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472" y="442498"/>
            <a:ext cx="8689278" cy="2144144"/>
          </a:xfrm>
        </p:spPr>
        <p:txBody>
          <a:bodyPr>
            <a:normAutofit/>
          </a:bodyPr>
          <a:lstStyle/>
          <a:p>
            <a:r>
              <a:rPr lang="ko-KR" altLang="en-US" b="1" dirty="0"/>
              <a:t>장점</a:t>
            </a:r>
            <a:r>
              <a:rPr lang="en-US" altLang="ko-KR" b="1" dirty="0"/>
              <a:t>(PROS):</a:t>
            </a:r>
          </a:p>
          <a:p>
            <a:pPr marL="457200" lvl="1" indent="0">
              <a:buNone/>
            </a:pPr>
            <a:r>
              <a:rPr lang="en-US" altLang="ko-KR" dirty="0"/>
              <a:t>- Free from </a:t>
            </a:r>
            <a:r>
              <a:rPr lang="en-US" altLang="ko-KR" dirty="0" err="1"/>
              <a:t>Seismic+Newtonian</a:t>
            </a:r>
            <a:r>
              <a:rPr lang="en-US" altLang="ko-KR" dirty="0"/>
              <a:t> noises</a:t>
            </a:r>
          </a:p>
          <a:p>
            <a:pPr lvl="1">
              <a:buFontTx/>
              <a:buChar char="-"/>
            </a:pPr>
            <a:r>
              <a:rPr lang="en-US" altLang="ko-KR" dirty="0"/>
              <a:t>No need to be underground</a:t>
            </a:r>
          </a:p>
          <a:p>
            <a:pPr lvl="1">
              <a:buFontTx/>
              <a:buChar char="-"/>
            </a:pPr>
            <a:r>
              <a:rPr lang="en-US" altLang="ko-KR" dirty="0"/>
              <a:t>No need to mitigate Newtonian noises</a:t>
            </a:r>
          </a:p>
          <a:p>
            <a:pPr lvl="1">
              <a:buFontTx/>
              <a:buChar char="-"/>
            </a:pPr>
            <a:r>
              <a:rPr lang="en-US" altLang="ko-KR" dirty="0"/>
              <a:t>Cooling down to 50 K by using </a:t>
            </a:r>
            <a:r>
              <a:rPr lang="en-US" altLang="ko-KR" u="sng" dirty="0"/>
              <a:t>sunshield layers </a:t>
            </a:r>
            <a:r>
              <a:rPr lang="en-US" altLang="ko-KR" dirty="0"/>
              <a:t>alone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677ABAE0-B080-4EAD-B0A6-68F90152EE31}"/>
              </a:ext>
            </a:extLst>
          </p:cNvPr>
          <p:cNvGrpSpPr/>
          <p:nvPr/>
        </p:nvGrpSpPr>
        <p:grpSpPr>
          <a:xfrm rot="9219978">
            <a:off x="9391441" y="489051"/>
            <a:ext cx="2182565" cy="1344857"/>
            <a:chOff x="8850922" y="365126"/>
            <a:chExt cx="3024373" cy="1701209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C2DC65E6-2FBD-4846-9907-9F604FEE5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0922" y="365126"/>
              <a:ext cx="3024373" cy="1701209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139C2BE-53F0-4BFC-AD94-743B9B4D7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83344" y="551771"/>
              <a:ext cx="713853" cy="613541"/>
            </a:xfrm>
            <a:prstGeom prst="rect">
              <a:avLst/>
            </a:prstGeom>
          </p:spPr>
        </p:pic>
      </p:grpSp>
      <p:pic>
        <p:nvPicPr>
          <p:cNvPr id="1026" name="Picture 2" descr="https://www.jwst.nasa.gov/images2/sunshieldcrosssection.jpg">
            <a:extLst>
              <a:ext uri="{FF2B5EF4-FFF2-40B4-BE49-F238E27FC236}">
                <a16:creationId xmlns:a16="http://schemas.microsoft.com/office/drawing/2014/main" id="{D7E25EEC-6E7D-4882-9CE5-83DDF2866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583" y="3195994"/>
            <a:ext cx="2925997" cy="269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111D7B0F-8A3F-4D93-A2AB-C665A2B49AA8}"/>
              </a:ext>
            </a:extLst>
          </p:cNvPr>
          <p:cNvSpPr/>
          <p:nvPr/>
        </p:nvSpPr>
        <p:spPr>
          <a:xfrm>
            <a:off x="3417972" y="6533349"/>
            <a:ext cx="1470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  <a:hlinkClick r:id="rId5"/>
              </a:rPr>
              <a:t>www.jwst.nasa.gov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65B3ED0-42EF-4833-9291-C9D51EF969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0696" y="3397193"/>
            <a:ext cx="2600095" cy="1812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C871C7-F136-498D-ADB6-161A3670ED8C}"/>
                  </a:ext>
                </a:extLst>
              </p:cNvPr>
              <p:cNvSpPr txBox="1"/>
              <p:nvPr/>
            </p:nvSpPr>
            <p:spPr>
              <a:xfrm>
                <a:off x="4240696" y="5283788"/>
                <a:ext cx="3711593" cy="9848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Shield size: </a:t>
                </a: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~21 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×14 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</m:oMath>
                </a14:m>
                <a:endPara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MIRI: 7 K using He ref. or cryocooler</a:t>
                </a:r>
              </a:p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L2: ~1.5 million km</a:t>
                </a:r>
              </a:p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Mass: ~705 kg</a:t>
                </a: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C871C7-F136-498D-ADB6-161A3670E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696" y="5283788"/>
                <a:ext cx="3711593" cy="984885"/>
              </a:xfrm>
              <a:prstGeom prst="rect">
                <a:avLst/>
              </a:prstGeom>
              <a:blipFill>
                <a:blip r:embed="rId7"/>
                <a:stretch>
                  <a:fillRect l="-3777" t="-9317" r="-2299" b="-1366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0179DB-0134-421E-B07B-ABB3C1D4A98D}"/>
                  </a:ext>
                </a:extLst>
              </p:cNvPr>
              <p:cNvSpPr txBox="1"/>
              <p:nvPr/>
            </p:nvSpPr>
            <p:spPr>
              <a:xfrm>
                <a:off x="1858108" y="5979492"/>
                <a:ext cx="1639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383 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𝐾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→  36 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𝐾</m:t>
                    </m:r>
                  </m:oMath>
                </a14:m>
                <a:r>
                  <a: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0179DB-0134-421E-B07B-ABB3C1D4A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108" y="5979492"/>
                <a:ext cx="1639423" cy="276999"/>
              </a:xfrm>
              <a:prstGeom prst="rect">
                <a:avLst/>
              </a:prstGeom>
              <a:blipFill>
                <a:blip r:embed="rId8"/>
                <a:stretch>
                  <a:fillRect l="-5204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EA89F7B-293C-4677-97EE-D1A210443361}"/>
              </a:ext>
            </a:extLst>
          </p:cNvPr>
          <p:cNvSpPr txBox="1"/>
          <p:nvPr/>
        </p:nvSpPr>
        <p:spPr>
          <a:xfrm>
            <a:off x="202095" y="4283154"/>
            <a:ext cx="1149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JWST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9064F28-E373-4490-81FA-663302DF5407}"/>
              </a:ext>
            </a:extLst>
          </p:cNvPr>
          <p:cNvSpPr/>
          <p:nvPr/>
        </p:nvSpPr>
        <p:spPr>
          <a:xfrm>
            <a:off x="7373814" y="4081323"/>
            <a:ext cx="1483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SPHEREx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65F67A4-3102-4CFA-B801-144C30CFE261}"/>
              </a:ext>
            </a:extLst>
          </p:cNvPr>
          <p:cNvSpPr/>
          <p:nvPr/>
        </p:nvSpPr>
        <p:spPr>
          <a:xfrm>
            <a:off x="9206399" y="6533349"/>
            <a:ext cx="21128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  <a:hlinkClick r:id="rId9"/>
              </a:rPr>
              <a:t>https://spherex.caltech.edu/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1F6CB13F-B65E-438C-8EF0-9693D482E0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56912" y="3270921"/>
            <a:ext cx="3099043" cy="1701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83E17DA-F86F-4AEE-94C0-C16665435F17}"/>
                  </a:ext>
                </a:extLst>
              </p:cNvPr>
              <p:cNvSpPr txBox="1"/>
              <p:nvPr/>
            </p:nvSpPr>
            <p:spPr>
              <a:xfrm>
                <a:off x="8852928" y="5109323"/>
                <a:ext cx="2925997" cy="984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Sunshield only: </a:t>
                </a:r>
                <a:r>
                  <a:rPr kumimoji="0" lang="ko-KR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망원경 전체</a:t>
                </a: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&lt;80 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𝐾</m:t>
                    </m:r>
                  </m:oMath>
                </a14:m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), </a:t>
                </a:r>
                <a:r>
                  <a:rPr kumimoji="0" lang="ko-KR" altLang="en-US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디텍터</a:t>
                </a:r>
                <a14:m>
                  <m:oMath xmlns:m="http://schemas.openxmlformats.org/officeDocument/2006/math">
                    <m:r>
                      <a:rPr kumimoji="0" lang="en-US" altLang="ko-KR" sz="1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50±1 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𝐾</m:t>
                    </m:r>
                  </m:oMath>
                </a14:m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태양동기화 궤도</a:t>
                </a:r>
                <a:endPara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Payload Mass: 74.5 kg</a:t>
                </a: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83E17DA-F86F-4AEE-94C0-C16665435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2928" y="5109323"/>
                <a:ext cx="2925997" cy="984885"/>
              </a:xfrm>
              <a:prstGeom prst="rect">
                <a:avLst/>
              </a:prstGeom>
              <a:blipFill>
                <a:blip r:embed="rId11"/>
                <a:stretch>
                  <a:fillRect l="-4583" t="-8642" r="-1250" b="-135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414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FC8ABFDD-969F-4B7A-8B7C-9A940A53ABB5}"/>
              </a:ext>
            </a:extLst>
          </p:cNvPr>
          <p:cNvSpPr/>
          <p:nvPr/>
        </p:nvSpPr>
        <p:spPr>
          <a:xfrm>
            <a:off x="566276" y="376877"/>
            <a:ext cx="10746493" cy="160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단점</a:t>
            </a: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(CONS):</a:t>
            </a:r>
          </a:p>
          <a:p>
            <a:pPr marL="685800" marR="0" lvl="1" indent="-228600" algn="l" defTabSz="914400" rtl="0" eaLnBrk="1" fontAlgn="auto" latin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Heavy mass: 100~250 tons, mainly due to platform, cryogenics &amp; test masses</a:t>
            </a:r>
          </a:p>
          <a:p>
            <a:pPr marL="685800" marR="0" lvl="1" indent="-228600" algn="l" defTabSz="914400" rtl="0" eaLnBrk="1" fontAlgn="auto" latin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Cooling ≤ 50 K: He dilution refrigerator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>
                <a:extLst>
                  <a:ext uri="{FF2B5EF4-FFF2-40B4-BE49-F238E27FC236}">
                    <a16:creationId xmlns:a16="http://schemas.microsoft.com/office/drawing/2014/main" id="{72ADC8DB-5EC7-4DF6-A391-C2A5B7D0C0D5}"/>
                  </a:ext>
                </a:extLst>
              </p:cNvPr>
              <p:cNvSpPr/>
              <p:nvPr/>
            </p:nvSpPr>
            <p:spPr>
              <a:xfrm>
                <a:off x="566276" y="2451807"/>
                <a:ext cx="11356094" cy="38292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marR="0" lvl="0" indent="-228600" algn="l" defTabSz="914400" rtl="0" eaLnBrk="1" fontAlgn="auto" latinLnBrk="1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SOLUTIONS:</a:t>
                </a:r>
              </a:p>
              <a:p>
                <a:pPr marL="914400" lvl="1" indent="-457200">
                  <a:lnSpc>
                    <a:spcPct val="150000"/>
                  </a:lnSpc>
                  <a:spcBef>
                    <a:spcPts val="500"/>
                  </a:spcBef>
                  <a:buFont typeface="+mj-lt"/>
                  <a:buAutoNum type="arabicParenR"/>
                  <a:defRPr/>
                </a:pPr>
                <a:r>
                  <a:rPr lang="en-US" altLang="ko-KR" sz="2400" dirty="0">
                    <a:solidFill>
                      <a:prstClr val="black"/>
                    </a:solidFill>
                  </a:rPr>
                  <a:t>ISS </a:t>
                </a:r>
                <a:r>
                  <a:rPr lang="ko-KR" altLang="en-US" sz="2400" dirty="0">
                    <a:solidFill>
                      <a:prstClr val="black"/>
                    </a:solidFill>
                  </a:rPr>
                  <a:t>제원</a:t>
                </a:r>
                <a:r>
                  <a:rPr lang="en-US" altLang="ko-KR" sz="2400" dirty="0">
                    <a:solidFill>
                      <a:prstClr val="black"/>
                    </a:solidFill>
                  </a:rPr>
                  <a:t>: L: 73m  W: 109m, M: 419,725kg ~420</a:t>
                </a:r>
                <a:r>
                  <a:rPr lang="ko-KR" altLang="en-US" sz="2400" dirty="0">
                    <a:solidFill>
                      <a:prstClr val="black"/>
                    </a:solidFill>
                  </a:rPr>
                  <a:t>톤</a:t>
                </a:r>
                <a:r>
                  <a:rPr lang="en-US" altLang="ko-KR" sz="2400" dirty="0">
                    <a:solidFill>
                      <a:prstClr val="black"/>
                    </a:solidFill>
                  </a:rPr>
                  <a:t>. 1998</a:t>
                </a:r>
                <a:r>
                  <a:rPr lang="ko-KR" altLang="en-US" sz="2400" dirty="0">
                    <a:solidFill>
                      <a:prstClr val="black"/>
                    </a:solidFill>
                  </a:rPr>
                  <a:t>년 </a:t>
                </a:r>
                <a:r>
                  <a:rPr lang="en-US" altLang="ko-KR" sz="2400" dirty="0">
                    <a:solidFill>
                      <a:prstClr val="black"/>
                    </a:solidFill>
                  </a:rPr>
                  <a:t>1</a:t>
                </a:r>
                <a:r>
                  <a:rPr lang="ko-KR" altLang="en-US" sz="2400" dirty="0">
                    <a:solidFill>
                      <a:prstClr val="black"/>
                    </a:solidFill>
                  </a:rPr>
                  <a:t>회 </a:t>
                </a:r>
                <a:r>
                  <a:rPr lang="en-US" altLang="ko-KR" sz="2400" dirty="0">
                    <a:solidFill>
                      <a:prstClr val="black"/>
                    </a:solidFill>
                  </a:rPr>
                  <a:t>19</a:t>
                </a:r>
                <a:r>
                  <a:rPr lang="ko-KR" altLang="en-US" sz="2400" dirty="0">
                    <a:solidFill>
                      <a:prstClr val="black"/>
                    </a:solidFill>
                  </a:rPr>
                  <a:t>톤 운송</a:t>
                </a:r>
                <a:endParaRPr lang="en-US" altLang="ko-KR" sz="2400" dirty="0">
                  <a:solidFill>
                    <a:prstClr val="black"/>
                  </a:solidFill>
                </a:endParaRPr>
              </a:p>
              <a:p>
                <a:pPr marL="914400" lvl="1" indent="-457200">
                  <a:spcBef>
                    <a:spcPts val="500"/>
                  </a:spcBef>
                  <a:buFont typeface="+mj-lt"/>
                  <a:buAutoNum type="arabicParenR"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Use a single arm: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≲20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tons. </a:t>
                </a:r>
                <a:r>
                  <a:rPr lang="en-US" altLang="ko-KR" sz="2400" dirty="0" err="1">
                    <a:solidFill>
                      <a:prstClr val="black"/>
                    </a:solidFill>
                  </a:rPr>
                  <a:t>pSOGRO</a:t>
                </a:r>
                <a:r>
                  <a:rPr lang="en-US" altLang="ko-KR" sz="2400" dirty="0">
                    <a:solidFill>
                      <a:prstClr val="black"/>
                    </a:solidFill>
                  </a:rPr>
                  <a:t> only: 1 or 2 m, </a:t>
                </a: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ton, single arm</a:t>
                </a:r>
                <a:r>
                  <a:rPr kumimoji="0" lang="en-US" altLang="ko-KR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ko-KR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0.4</m:t>
                    </m:r>
                  </m:oMath>
                </a14:m>
                <a:r>
                  <a:rPr lang="en-US" altLang="ko-KR" sz="2400" dirty="0">
                    <a:solidFill>
                      <a:prstClr val="black"/>
                    </a:solidFill>
                  </a:rPr>
                  <a:t> ton)</a:t>
                </a:r>
              </a:p>
              <a:p>
                <a:pPr marL="914400" lvl="1" indent="-457200">
                  <a:spcBef>
                    <a:spcPts val="500"/>
                  </a:spcBef>
                  <a:buFont typeface="+mj-lt"/>
                  <a:buAutoNum type="arabicParenR"/>
                  <a:defRPr/>
                </a:pPr>
                <a:r>
                  <a:rPr lang="en-US" altLang="ko-KR" sz="2400" dirty="0">
                    <a:solidFill>
                      <a:prstClr val="black"/>
                    </a:solidFill>
                  </a:rPr>
                  <a:t>Keep the platform at 50 K </a:t>
                </a:r>
                <a:r>
                  <a:rPr lang="en-US" altLang="ko-KR" sz="24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 Less sensitivity of ~20 </a:t>
                </a:r>
                <a:r>
                  <a:rPr lang="en-US" altLang="ko-KR" sz="2400" dirty="0">
                    <a:solidFill>
                      <a:prstClr val="black"/>
                    </a:solidFill>
                  </a:rPr>
                  <a:t>times larger noise strain: Still have science targets!</a:t>
                </a:r>
              </a:p>
              <a:p>
                <a:pPr marL="914400" lvl="1" indent="-457200">
                  <a:spcBef>
                    <a:spcPts val="500"/>
                  </a:spcBef>
                  <a:buFont typeface="+mj-lt"/>
                  <a:buAutoNum type="arabicParenR"/>
                  <a:defRPr/>
                </a:pP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914400" lvl="1" indent="-457200">
                  <a:spcBef>
                    <a:spcPts val="500"/>
                  </a:spcBef>
                  <a:buFont typeface="+mj-lt"/>
                  <a:buAutoNum type="arabicParenR"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Use DECIGO for optical locking to replace the mechanical platform (?)</a:t>
                </a:r>
              </a:p>
            </p:txBody>
          </p:sp>
        </mc:Choice>
        <mc:Fallback xmlns="">
          <p:sp>
            <p:nvSpPr>
              <p:cNvPr id="3" name="직사각형 2">
                <a:extLst>
                  <a:ext uri="{FF2B5EF4-FFF2-40B4-BE49-F238E27FC236}">
                    <a16:creationId xmlns:a16="http://schemas.microsoft.com/office/drawing/2014/main" id="{72ADC8DB-5EC7-4DF6-A391-C2A5B7D0C0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76" y="2451807"/>
                <a:ext cx="11356094" cy="3829253"/>
              </a:xfrm>
              <a:prstGeom prst="rect">
                <a:avLst/>
              </a:prstGeom>
              <a:blipFill>
                <a:blip r:embed="rId2"/>
                <a:stretch>
                  <a:fillRect l="-966" r="-107" b="-334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98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FC8ABFDD-969F-4B7A-8B7C-9A940A53ABB5}"/>
                  </a:ext>
                </a:extLst>
              </p:cNvPr>
              <p:cNvSpPr/>
              <p:nvPr/>
            </p:nvSpPr>
            <p:spPr>
              <a:xfrm>
                <a:off x="537145" y="258331"/>
                <a:ext cx="10746493" cy="5216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lvl="0" indent="-457200">
                  <a:lnSpc>
                    <a:spcPct val="90000"/>
                  </a:lnSpc>
                  <a:spcBef>
                    <a:spcPts val="1000"/>
                  </a:spcBef>
                  <a:buFontTx/>
                  <a:buChar char="-"/>
                  <a:defRPr/>
                </a:pPr>
                <a:r>
                  <a:rPr lang="en-US" altLang="ko-KR" sz="2800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</a:rPr>
                  <a:t>Sensitivity for</a:t>
                </a:r>
                <a:r>
                  <a:rPr lang="ko-KR" altLang="en-US" sz="2800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ko-KR" sz="2800" i="1">
                        <a:latin typeface="Cambria Math" panose="02040503050406030204" pitchFamily="18" charset="0"/>
                      </a:rPr>
                      <m:t>=0.1</m:t>
                    </m:r>
                    <m:r>
                      <a:rPr lang="en-US" altLang="ko-KR" sz="28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→50</m:t>
                    </m:r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𝑝𝑙</m:t>
                        </m:r>
                      </m:sub>
                    </m:sSub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=4.2</m:t>
                    </m:r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→50</m:t>
                    </m:r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ko-KR" sz="2800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</a:rPr>
                  <a:t>:</a:t>
                </a:r>
              </a:p>
            </p:txBody>
          </p:sp>
        </mc:Choice>
        <mc:Fallback xmlns="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FC8ABFDD-969F-4B7A-8B7C-9A940A53AB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45" y="258331"/>
                <a:ext cx="10746493" cy="521618"/>
              </a:xfrm>
              <a:prstGeom prst="rect">
                <a:avLst/>
              </a:prstGeom>
              <a:blipFill>
                <a:blip r:embed="rId2"/>
                <a:stretch>
                  <a:fillRect l="-1361" t="-29070" b="-290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B9DDB0-DFCD-4CB3-A597-EB692889C232}"/>
                  </a:ext>
                </a:extLst>
              </p:cNvPr>
              <p:cNvSpPr txBox="1"/>
              <p:nvPr/>
            </p:nvSpPr>
            <p:spPr>
              <a:xfrm>
                <a:off x="908362" y="969767"/>
                <a:ext cx="10375276" cy="708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sSup>
                          <m:sSup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ko-KR" altLang="en-US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000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den>
                        </m:f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sz="20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p>
                                    <m: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ko-KR" altLang="en-US" sz="20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  <m:sup>
                                    <m: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000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ko-KR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ko-KR" alt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n-US" altLang="ko-KR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sz="2000" dirty="0"/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ko-KR" altLang="en-US" sz="2000" i="1">
                            <a:latin typeface="Cambria Math" panose="02040503050406030204" pitchFamily="18" charset="0"/>
                          </a:rPr>
                          <m:t>𝜉</m:t>
                        </m:r>
                      </m:sub>
                    </m:sSub>
                    <m:d>
                      <m:d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sz="20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  <m:r>
                          <a:rPr lang="ko-KR" altLang="en-US" sz="2000" i="1">
                            <a:latin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ko-KR" altLang="en-US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b>
                                  <m:sup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p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ko-KR" altLang="en-US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b>
                                  <m:sup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</a:rPr>
                                      <m:t>𝑝𝑙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ko-K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B9DDB0-DFCD-4CB3-A597-EB692889C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62" y="969767"/>
                <a:ext cx="10375276" cy="7081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0D61310E-2AA8-4E85-9B9C-4A6EEDE376F5}"/>
                  </a:ext>
                </a:extLst>
              </p:cNvPr>
              <p:cNvSpPr/>
              <p:nvPr/>
            </p:nvSpPr>
            <p:spPr>
              <a:xfrm>
                <a:off x="848695" y="1737014"/>
                <a:ext cx="4363439" cy="6914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600" dirty="0">
                    <a:solidFill>
                      <a:prstClr val="black"/>
                    </a:solidFill>
                  </a:rPr>
                  <a:t>w/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sSub>
                      <m:sSub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ko-KR" sz="1600" dirty="0"/>
                  <a:t>, </a:t>
                </a:r>
                <a14:m>
                  <m:oMath xmlns:m="http://schemas.openxmlformats.org/officeDocument/2006/math">
                    <m:r>
                      <a:rPr lang="ko-KR" alt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sSubSup>
                          <m:sSubSupPr>
                            <m:ctrlP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den>
                    </m:f>
                    <m:f>
                      <m:f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ko-KR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ko-KR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a:rPr lang="ko-KR" altLang="en-US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  <m:r>
                                      <a:rPr lang="en-US" altLang="ko-KR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sSub>
                                      <m:sSubPr>
                                        <m:ctrlPr>
                                          <a:rPr lang="en-US" altLang="ko-KR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ko-KR" altLang="en-US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ko-KR" altLang="en-US" sz="1600" dirty="0"/>
                  <a:t> </a:t>
                </a:r>
              </a:p>
            </p:txBody>
          </p:sp>
        </mc:Choice>
        <mc:Fallback xmlns=""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0D61310E-2AA8-4E85-9B9C-4A6EEDE376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95" y="1737014"/>
                <a:ext cx="4363439" cy="691408"/>
              </a:xfrm>
              <a:prstGeom prst="rect">
                <a:avLst/>
              </a:prstGeom>
              <a:blipFill>
                <a:blip r:embed="rId4"/>
                <a:stretch>
                  <a:fillRect l="-6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그림 21">
            <a:extLst>
              <a:ext uri="{FF2B5EF4-FFF2-40B4-BE49-F238E27FC236}">
                <a16:creationId xmlns:a16="http://schemas.microsoft.com/office/drawing/2014/main" id="{8BF6C09D-1538-43B9-BB51-88FED0DFA0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87" y="2682347"/>
            <a:ext cx="4941397" cy="2616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0489484E-946F-4594-9E51-FAC1C199F65F}"/>
                  </a:ext>
                </a:extLst>
              </p:cNvPr>
              <p:cNvSpPr/>
              <p:nvPr/>
            </p:nvSpPr>
            <p:spPr>
              <a:xfrm>
                <a:off x="5700949" y="1849795"/>
                <a:ext cx="5108834" cy="5727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ko-K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rad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p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</m:t>
                    </m:r>
                    <m:sSup>
                      <m:sSupPr>
                        <m:ctrlP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𝟓𝟎</m:t>
                                </m:r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𝑲</m:t>
                                </m:r>
                              </m:num>
                              <m:den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ko-K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𝑲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altLang="ko-K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</m:t>
                    </m:r>
                    <m:sSup>
                      <m:sSupPr>
                        <m:ctrlPr>
                          <a:rPr lang="en-US" altLang="ko-K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𝟓𝟎</m:t>
                                </m:r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𝑲</m:t>
                                </m:r>
                              </m:num>
                              <m:den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ko-K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𝑲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ko-K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𝟐𝟐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ko-KR" altLang="en-US" b="1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0489484E-946F-4594-9E51-FAC1C199F6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0949" y="1849795"/>
                <a:ext cx="5108834" cy="5727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타원 27">
            <a:extLst>
              <a:ext uri="{FF2B5EF4-FFF2-40B4-BE49-F238E27FC236}">
                <a16:creationId xmlns:a16="http://schemas.microsoft.com/office/drawing/2014/main" id="{B130489B-1616-484A-B6AB-76EA640DFE6E}"/>
              </a:ext>
            </a:extLst>
          </p:cNvPr>
          <p:cNvSpPr/>
          <p:nvPr/>
        </p:nvSpPr>
        <p:spPr>
          <a:xfrm>
            <a:off x="2766646" y="969767"/>
            <a:ext cx="527539" cy="34321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6D210A7F-6E2F-497D-9AD5-C0DA71D23C54}"/>
              </a:ext>
            </a:extLst>
          </p:cNvPr>
          <p:cNvSpPr/>
          <p:nvPr/>
        </p:nvSpPr>
        <p:spPr>
          <a:xfrm>
            <a:off x="8190926" y="938941"/>
            <a:ext cx="527539" cy="34321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38FB2AA-3B47-4E7E-8CF7-F0FCF9815C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8175" y="2594401"/>
            <a:ext cx="5497338" cy="4021542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49476BAD-FA04-4C28-9DE3-19FFF054F8B6}"/>
              </a:ext>
            </a:extLst>
          </p:cNvPr>
          <p:cNvGrpSpPr/>
          <p:nvPr/>
        </p:nvGrpSpPr>
        <p:grpSpPr>
          <a:xfrm>
            <a:off x="7088128" y="3834210"/>
            <a:ext cx="4501661" cy="1513867"/>
            <a:chOff x="7256585" y="3619332"/>
            <a:chExt cx="4501661" cy="1513867"/>
          </a:xfrm>
        </p:grpSpPr>
        <p:sp>
          <p:nvSpPr>
            <p:cNvPr id="13" name="자유형: 도형 12">
              <a:extLst>
                <a:ext uri="{FF2B5EF4-FFF2-40B4-BE49-F238E27FC236}">
                  <a16:creationId xmlns:a16="http://schemas.microsoft.com/office/drawing/2014/main" id="{BDCDDC8C-8304-4EF0-B643-EE3E97A18781}"/>
                </a:ext>
              </a:extLst>
            </p:cNvPr>
            <p:cNvSpPr/>
            <p:nvPr/>
          </p:nvSpPr>
          <p:spPr>
            <a:xfrm>
              <a:off x="7256585" y="3619332"/>
              <a:ext cx="4501661" cy="1379958"/>
            </a:xfrm>
            <a:custGeom>
              <a:avLst/>
              <a:gdLst>
                <a:gd name="connsiteX0" fmla="*/ 0 w 4501661"/>
                <a:gd name="connsiteY0" fmla="*/ 671314 h 1379958"/>
                <a:gd name="connsiteX1" fmla="*/ 679938 w 4501661"/>
                <a:gd name="connsiteY1" fmla="*/ 894053 h 1379958"/>
                <a:gd name="connsiteX2" fmla="*/ 2977661 w 4501661"/>
                <a:gd name="connsiteY2" fmla="*/ 1257468 h 1379958"/>
                <a:gd name="connsiteX3" fmla="*/ 4161692 w 4501661"/>
                <a:gd name="connsiteY3" fmla="*/ 1327806 h 1379958"/>
                <a:gd name="connsiteX4" fmla="*/ 4325815 w 4501661"/>
                <a:gd name="connsiteY4" fmla="*/ 894053 h 1379958"/>
                <a:gd name="connsiteX5" fmla="*/ 4314092 w 4501661"/>
                <a:gd name="connsiteY5" fmla="*/ 3099 h 1379958"/>
                <a:gd name="connsiteX6" fmla="*/ 4337538 w 4501661"/>
                <a:gd name="connsiteY6" fmla="*/ 624422 h 1379958"/>
                <a:gd name="connsiteX7" fmla="*/ 4360984 w 4501661"/>
                <a:gd name="connsiteY7" fmla="*/ 1269191 h 1379958"/>
                <a:gd name="connsiteX8" fmla="*/ 4501661 w 4501661"/>
                <a:gd name="connsiteY8" fmla="*/ 1374699 h 137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1661" h="1379958">
                  <a:moveTo>
                    <a:pt x="0" y="671314"/>
                  </a:moveTo>
                  <a:cubicBezTo>
                    <a:pt x="91830" y="733837"/>
                    <a:pt x="183661" y="796361"/>
                    <a:pt x="679938" y="894053"/>
                  </a:cubicBezTo>
                  <a:cubicBezTo>
                    <a:pt x="1176215" y="991745"/>
                    <a:pt x="2397369" y="1185176"/>
                    <a:pt x="2977661" y="1257468"/>
                  </a:cubicBezTo>
                  <a:cubicBezTo>
                    <a:pt x="3557953" y="1329760"/>
                    <a:pt x="3937000" y="1388375"/>
                    <a:pt x="4161692" y="1327806"/>
                  </a:cubicBezTo>
                  <a:cubicBezTo>
                    <a:pt x="4386384" y="1267237"/>
                    <a:pt x="4300415" y="1114838"/>
                    <a:pt x="4325815" y="894053"/>
                  </a:cubicBezTo>
                  <a:cubicBezTo>
                    <a:pt x="4351215" y="673268"/>
                    <a:pt x="4312138" y="48037"/>
                    <a:pt x="4314092" y="3099"/>
                  </a:cubicBezTo>
                  <a:cubicBezTo>
                    <a:pt x="4316046" y="-41839"/>
                    <a:pt x="4329723" y="413407"/>
                    <a:pt x="4337538" y="624422"/>
                  </a:cubicBezTo>
                  <a:cubicBezTo>
                    <a:pt x="4345353" y="835437"/>
                    <a:pt x="4333630" y="1144145"/>
                    <a:pt x="4360984" y="1269191"/>
                  </a:cubicBezTo>
                  <a:cubicBezTo>
                    <a:pt x="4388338" y="1394237"/>
                    <a:pt x="4444999" y="1384468"/>
                    <a:pt x="4501661" y="137469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화살표: 위쪽 14">
              <a:extLst>
                <a:ext uri="{FF2B5EF4-FFF2-40B4-BE49-F238E27FC236}">
                  <a16:creationId xmlns:a16="http://schemas.microsoft.com/office/drawing/2014/main" id="{609F27BE-6644-4486-B045-3975455FAE1D}"/>
                </a:ext>
              </a:extLst>
            </p:cNvPr>
            <p:cNvSpPr/>
            <p:nvPr/>
          </p:nvSpPr>
          <p:spPr>
            <a:xfrm>
              <a:off x="9296400" y="4804953"/>
              <a:ext cx="117231" cy="32824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B8230B13-3435-4AF0-AB7C-525A065134BE}"/>
              </a:ext>
            </a:extLst>
          </p:cNvPr>
          <p:cNvGrpSpPr/>
          <p:nvPr/>
        </p:nvGrpSpPr>
        <p:grpSpPr>
          <a:xfrm>
            <a:off x="7076405" y="3614570"/>
            <a:ext cx="4501661" cy="1086863"/>
            <a:chOff x="7244862" y="3399692"/>
            <a:chExt cx="4501661" cy="1086863"/>
          </a:xfrm>
        </p:grpSpPr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id="{5CDFAE2F-7983-424E-A7B8-F150B7C11347}"/>
                </a:ext>
              </a:extLst>
            </p:cNvPr>
            <p:cNvSpPr/>
            <p:nvPr/>
          </p:nvSpPr>
          <p:spPr>
            <a:xfrm>
              <a:off x="7244862" y="3399692"/>
              <a:ext cx="4501661" cy="1019908"/>
            </a:xfrm>
            <a:custGeom>
              <a:avLst/>
              <a:gdLst>
                <a:gd name="connsiteX0" fmla="*/ 0 w 4501661"/>
                <a:gd name="connsiteY0" fmla="*/ 0 h 1019908"/>
                <a:gd name="connsiteX1" fmla="*/ 832338 w 4501661"/>
                <a:gd name="connsiteY1" fmla="*/ 328246 h 1019908"/>
                <a:gd name="connsiteX2" fmla="*/ 2965938 w 4501661"/>
                <a:gd name="connsiteY2" fmla="*/ 808893 h 1019908"/>
                <a:gd name="connsiteX3" fmla="*/ 4138246 w 4501661"/>
                <a:gd name="connsiteY3" fmla="*/ 984739 h 1019908"/>
                <a:gd name="connsiteX4" fmla="*/ 4501661 w 4501661"/>
                <a:gd name="connsiteY4" fmla="*/ 1019908 h 101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1661" h="1019908">
                  <a:moveTo>
                    <a:pt x="0" y="0"/>
                  </a:moveTo>
                  <a:cubicBezTo>
                    <a:pt x="169007" y="96715"/>
                    <a:pt x="338015" y="193431"/>
                    <a:pt x="832338" y="328246"/>
                  </a:cubicBezTo>
                  <a:cubicBezTo>
                    <a:pt x="1326661" y="463061"/>
                    <a:pt x="2414953" y="699478"/>
                    <a:pt x="2965938" y="808893"/>
                  </a:cubicBezTo>
                  <a:cubicBezTo>
                    <a:pt x="3516923" y="918309"/>
                    <a:pt x="3882292" y="949570"/>
                    <a:pt x="4138246" y="984739"/>
                  </a:cubicBezTo>
                  <a:cubicBezTo>
                    <a:pt x="4394200" y="1019908"/>
                    <a:pt x="4447930" y="1019908"/>
                    <a:pt x="4501661" y="1019908"/>
                  </a:cubicBezTo>
                </a:path>
              </a:pathLst>
            </a:custGeom>
            <a:noFill/>
            <a:ln w="1905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9" name="화살표: 위쪽 18">
              <a:extLst>
                <a:ext uri="{FF2B5EF4-FFF2-40B4-BE49-F238E27FC236}">
                  <a16:creationId xmlns:a16="http://schemas.microsoft.com/office/drawing/2014/main" id="{EA76F29E-E193-4C79-A779-B444F5CBE10A}"/>
                </a:ext>
              </a:extLst>
            </p:cNvPr>
            <p:cNvSpPr/>
            <p:nvPr/>
          </p:nvSpPr>
          <p:spPr>
            <a:xfrm>
              <a:off x="9730154" y="4158309"/>
              <a:ext cx="117231" cy="32824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" name="화살표: 왼쪽 1">
            <a:extLst>
              <a:ext uri="{FF2B5EF4-FFF2-40B4-BE49-F238E27FC236}">
                <a16:creationId xmlns:a16="http://schemas.microsoft.com/office/drawing/2014/main" id="{DA5744F1-4FA3-4D40-A20F-C2F82F63DF47}"/>
              </a:ext>
            </a:extLst>
          </p:cNvPr>
          <p:cNvSpPr/>
          <p:nvPr/>
        </p:nvSpPr>
        <p:spPr>
          <a:xfrm rot="20925365">
            <a:off x="5652472" y="5601874"/>
            <a:ext cx="590789" cy="572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F8C4CE7-6554-4633-85DC-B4C900F62DDD}"/>
              </a:ext>
            </a:extLst>
          </p:cNvPr>
          <p:cNvSpPr/>
          <p:nvPr/>
        </p:nvSpPr>
        <p:spPr>
          <a:xfrm>
            <a:off x="776990" y="5811198"/>
            <a:ext cx="4435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Less sensitivity, but s</a:t>
            </a:r>
            <a:r>
              <a:rPr lang="en-US" altLang="ko-KR" sz="2400" b="1" dirty="0">
                <a:solidFill>
                  <a:srgbClr val="FF0000"/>
                </a:solidFill>
              </a:rPr>
              <a:t>till have good science targets!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6F433457-151A-4620-9411-CEEFD602BC86}"/>
              </a:ext>
            </a:extLst>
          </p:cNvPr>
          <p:cNvSpPr/>
          <p:nvPr/>
        </p:nvSpPr>
        <p:spPr>
          <a:xfrm>
            <a:off x="644769" y="5811198"/>
            <a:ext cx="4703115" cy="8309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61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4779A9F4-61B4-421D-B31A-E61FB2CBCF0A}"/>
              </a:ext>
            </a:extLst>
          </p:cNvPr>
          <p:cNvSpPr/>
          <p:nvPr/>
        </p:nvSpPr>
        <p:spPr>
          <a:xfrm>
            <a:off x="239622" y="214856"/>
            <a:ext cx="10438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prstClr val="black"/>
                </a:solidFill>
              </a:rPr>
              <a:t>- Optical locking:  </a:t>
            </a:r>
            <a:r>
              <a:rPr lang="en-US" altLang="ko-KR" sz="2800" dirty="0">
                <a:solidFill>
                  <a:prstClr val="black"/>
                </a:solidFill>
              </a:rPr>
              <a:t>Mechanical platform </a:t>
            </a:r>
            <a:r>
              <a:rPr lang="en-US" altLang="ko-KR" sz="2800" dirty="0">
                <a:solidFill>
                  <a:prstClr val="black"/>
                </a:solidFill>
                <a:sym typeface="Wingdings" panose="05000000000000000000" pitchFamily="2" charset="2"/>
              </a:rPr>
              <a:t> Optical rigid body</a:t>
            </a:r>
            <a:r>
              <a:rPr lang="en-US" altLang="ko-KR" sz="2800" dirty="0">
                <a:solidFill>
                  <a:prstClr val="black"/>
                </a:solidFill>
              </a:rPr>
              <a:t> </a:t>
            </a:r>
            <a:endParaRPr lang="ko-KR" altLang="en-US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712200-DB7E-4235-A5A3-5138307C31F0}"/>
              </a:ext>
            </a:extLst>
          </p:cNvPr>
          <p:cNvSpPr txBox="1"/>
          <p:nvPr/>
        </p:nvSpPr>
        <p:spPr>
          <a:xfrm>
            <a:off x="239622" y="6248284"/>
            <a:ext cx="2151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(</a:t>
            </a:r>
            <a:r>
              <a:rPr lang="ko-KR" altLang="en-US" sz="1400" dirty="0"/>
              <a:t>그림 출처</a:t>
            </a:r>
            <a:r>
              <a:rPr lang="en-US" altLang="ko-KR" sz="1400" dirty="0"/>
              <a:t>: </a:t>
            </a:r>
            <a:r>
              <a:rPr lang="ko-KR" altLang="en-US" sz="1400" dirty="0"/>
              <a:t>김재완 </a:t>
            </a:r>
            <a:r>
              <a:rPr lang="en-US" altLang="ko-KR" sz="1400" dirty="0"/>
              <a:t>‘17)</a:t>
            </a:r>
            <a:endParaRPr lang="ko-KR" altLang="en-US" sz="1400" dirty="0"/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BB57248-FBC6-48A3-9623-505196D18914}"/>
              </a:ext>
            </a:extLst>
          </p:cNvPr>
          <p:cNvGrpSpPr/>
          <p:nvPr/>
        </p:nvGrpSpPr>
        <p:grpSpPr>
          <a:xfrm>
            <a:off x="1062451" y="1031624"/>
            <a:ext cx="8229894" cy="3881281"/>
            <a:chOff x="581805" y="1946024"/>
            <a:chExt cx="8229894" cy="3881281"/>
          </a:xfrm>
        </p:grpSpPr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40DAC5C6-65BB-485D-9B93-154E3E191824}"/>
                </a:ext>
              </a:extLst>
            </p:cNvPr>
            <p:cNvSpPr/>
            <p:nvPr/>
          </p:nvSpPr>
          <p:spPr>
            <a:xfrm>
              <a:off x="774358" y="3645237"/>
              <a:ext cx="711028" cy="68374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C167352E-C72A-41D7-A52C-B3833ED34B72}"/>
                </a:ext>
              </a:extLst>
            </p:cNvPr>
            <p:cNvSpPr/>
            <p:nvPr/>
          </p:nvSpPr>
          <p:spPr>
            <a:xfrm>
              <a:off x="7319301" y="3645238"/>
              <a:ext cx="711028" cy="68374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2AD3FC78-7E46-4D90-8AA6-2F7F0B3A05CF}"/>
                </a:ext>
              </a:extLst>
            </p:cNvPr>
            <p:cNvSpPr/>
            <p:nvPr/>
          </p:nvSpPr>
          <p:spPr>
            <a:xfrm rot="2700000">
              <a:off x="4373004" y="3645236"/>
              <a:ext cx="68477" cy="68374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82C83119-9278-4C41-86BE-320266FD5411}"/>
                </a:ext>
              </a:extLst>
            </p:cNvPr>
            <p:cNvCxnSpPr/>
            <p:nvPr/>
          </p:nvCxnSpPr>
          <p:spPr>
            <a:xfrm>
              <a:off x="4357816" y="2356022"/>
              <a:ext cx="0" cy="3006811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24315654-B8DF-489E-B8A0-4D3404B93261}"/>
                </a:ext>
              </a:extLst>
            </p:cNvPr>
            <p:cNvCxnSpPr>
              <a:stCxn id="23" idx="3"/>
            </p:cNvCxnSpPr>
            <p:nvPr/>
          </p:nvCxnSpPr>
          <p:spPr>
            <a:xfrm>
              <a:off x="1485386" y="3987108"/>
              <a:ext cx="5833915" cy="6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F9F9492C-2506-4F89-BDDA-FD04DF5E1ED2}"/>
                </a:ext>
              </a:extLst>
            </p:cNvPr>
            <p:cNvCxnSpPr/>
            <p:nvPr/>
          </p:nvCxnSpPr>
          <p:spPr>
            <a:xfrm flipH="1" flipV="1">
              <a:off x="4446870" y="3987106"/>
              <a:ext cx="505" cy="133504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DE1906-9DB8-427A-95BE-9FB80B77381F}"/>
                </a:ext>
              </a:extLst>
            </p:cNvPr>
            <p:cNvSpPr txBox="1"/>
            <p:nvPr/>
          </p:nvSpPr>
          <p:spPr>
            <a:xfrm>
              <a:off x="581805" y="4486182"/>
              <a:ext cx="1096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Test</a:t>
              </a:r>
              <a:r>
                <a:rPr lang="ko-KR" altLang="en-US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Mass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49F72E6-2395-4032-B378-F5CEEEA3B00E}"/>
                </a:ext>
              </a:extLst>
            </p:cNvPr>
            <p:cNvSpPr txBox="1"/>
            <p:nvPr/>
          </p:nvSpPr>
          <p:spPr>
            <a:xfrm>
              <a:off x="7126748" y="4430911"/>
              <a:ext cx="1096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Test</a:t>
              </a:r>
              <a:r>
                <a:rPr lang="ko-KR" altLang="en-US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Mass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F1BA115A-3AA3-4A22-BFEF-14B1AB088E5D}"/>
                </a:ext>
              </a:extLst>
            </p:cNvPr>
            <p:cNvCxnSpPr/>
            <p:nvPr/>
          </p:nvCxnSpPr>
          <p:spPr>
            <a:xfrm>
              <a:off x="3978094" y="4855514"/>
              <a:ext cx="848497" cy="0"/>
            </a:xfrm>
            <a:prstGeom prst="line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</p:cxn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0A13659B-E18A-4C05-988E-895A3F422FB2}"/>
                </a:ext>
              </a:extLst>
            </p:cNvPr>
            <p:cNvSpPr/>
            <p:nvPr/>
          </p:nvSpPr>
          <p:spPr>
            <a:xfrm>
              <a:off x="8030329" y="3812938"/>
              <a:ext cx="281650" cy="34833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645712E-C7E8-4296-92E2-B67523C0C278}"/>
                </a:ext>
              </a:extLst>
            </p:cNvPr>
            <p:cNvSpPr txBox="1"/>
            <p:nvPr/>
          </p:nvSpPr>
          <p:spPr>
            <a:xfrm>
              <a:off x="7812258" y="2956421"/>
              <a:ext cx="9994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Actuator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8DAAA541-82F8-4BB1-8658-40D3E4422E42}"/>
                </a:ext>
              </a:extLst>
            </p:cNvPr>
            <p:cNvCxnSpPr>
              <a:stCxn id="33" idx="2"/>
              <a:endCxn id="32" idx="0"/>
            </p:cNvCxnSpPr>
            <p:nvPr/>
          </p:nvCxnSpPr>
          <p:spPr>
            <a:xfrm flipH="1">
              <a:off x="8171154" y="3325753"/>
              <a:ext cx="140825" cy="487185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1B226C6-6A21-447D-AD0F-FC6CEB52481C}"/>
                </a:ext>
              </a:extLst>
            </p:cNvPr>
            <p:cNvSpPr txBox="1"/>
            <p:nvPr/>
          </p:nvSpPr>
          <p:spPr>
            <a:xfrm>
              <a:off x="4993944" y="4652210"/>
              <a:ext cx="998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Polarizer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03B4A8-6E8F-4B34-BB60-AE0AC8D440E3}"/>
                </a:ext>
              </a:extLst>
            </p:cNvPr>
            <p:cNvSpPr txBox="1"/>
            <p:nvPr/>
          </p:nvSpPr>
          <p:spPr>
            <a:xfrm>
              <a:off x="3950824" y="1946024"/>
              <a:ext cx="8139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prstClr val="black"/>
                  </a:solidFill>
                  <a:latin typeface="Calibri" panose="020F0502020204030204"/>
                </a:rPr>
                <a:t>Laser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CD98231-9A4B-4189-837B-73D2B3C5C7B1}"/>
                </a:ext>
              </a:extLst>
            </p:cNvPr>
            <p:cNvSpPr txBox="1"/>
            <p:nvPr/>
          </p:nvSpPr>
          <p:spPr>
            <a:xfrm>
              <a:off x="3630431" y="5457973"/>
              <a:ext cx="1543821" cy="369332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Photodetector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8" name="꺾인 연결선 36">
              <a:extLst>
                <a:ext uri="{FF2B5EF4-FFF2-40B4-BE49-F238E27FC236}">
                  <a16:creationId xmlns:a16="http://schemas.microsoft.com/office/drawing/2014/main" id="{473DE3A6-A897-42A0-8863-445A4B4B29E3}"/>
                </a:ext>
              </a:extLst>
            </p:cNvPr>
            <p:cNvCxnSpPr>
              <a:stCxn id="37" idx="3"/>
              <a:endCxn id="32" idx="2"/>
            </p:cNvCxnSpPr>
            <p:nvPr/>
          </p:nvCxnSpPr>
          <p:spPr>
            <a:xfrm flipV="1">
              <a:off x="5174252" y="4161273"/>
              <a:ext cx="2996902" cy="1481366"/>
            </a:xfrm>
            <a:prstGeom prst="bentConnector2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9CC0C1A-03BF-4101-BCC2-6D506D34D208}"/>
                </a:ext>
              </a:extLst>
            </p:cNvPr>
            <p:cNvSpPr txBox="1"/>
            <p:nvPr/>
          </p:nvSpPr>
          <p:spPr>
            <a:xfrm>
              <a:off x="6672703" y="5452173"/>
              <a:ext cx="712054" cy="369332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Servo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A101214F-EC52-4250-8430-FE4A8BC9E481}"/>
                  </a:ext>
                </a:extLst>
              </p:cNvPr>
              <p:cNvSpPr/>
              <p:nvPr/>
            </p:nvSpPr>
            <p:spPr>
              <a:xfrm>
                <a:off x="3679075" y="5344731"/>
                <a:ext cx="7481295" cy="12852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dirty="0"/>
                  <a:t>김재완</a:t>
                </a:r>
                <a:r>
                  <a:rPr lang="en-US" altLang="ko-KR" dirty="0"/>
                  <a:t>: “To monitor and control the distance between two test masses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ko-KR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ko-KR" dirty="0"/>
                  <a:t> (~1 km arm) precision makes no sense as it would require another LIGO ……”</a:t>
                </a:r>
              </a:p>
            </p:txBody>
          </p:sp>
        </mc:Choice>
        <mc:Fallback xmlns="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A101214F-EC52-4250-8430-FE4A8BC9E4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075" y="5344731"/>
                <a:ext cx="7481295" cy="1285288"/>
              </a:xfrm>
              <a:prstGeom prst="rect">
                <a:avLst/>
              </a:prstGeom>
              <a:blipFill>
                <a:blip r:embed="rId2"/>
                <a:stretch>
                  <a:fillRect l="-733" b="-663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212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F6945A48-8DA8-4E74-825E-19C7651DE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81" y="754117"/>
            <a:ext cx="8996855" cy="5349766"/>
          </a:xfrm>
          <a:prstGeom prst="rect">
            <a:avLst/>
          </a:prstGeom>
        </p:spPr>
      </p:pic>
      <p:grpSp>
        <p:nvGrpSpPr>
          <p:cNvPr id="17" name="그룹 16">
            <a:extLst>
              <a:ext uri="{FF2B5EF4-FFF2-40B4-BE49-F238E27FC236}">
                <a16:creationId xmlns:a16="http://schemas.microsoft.com/office/drawing/2014/main" id="{74E81F90-0289-41A3-AD3A-F0BA288C0AC9}"/>
              </a:ext>
            </a:extLst>
          </p:cNvPr>
          <p:cNvGrpSpPr/>
          <p:nvPr/>
        </p:nvGrpSpPr>
        <p:grpSpPr>
          <a:xfrm>
            <a:off x="5282961" y="4618893"/>
            <a:ext cx="2348762" cy="733803"/>
            <a:chOff x="5294684" y="4994031"/>
            <a:chExt cx="2348762" cy="733803"/>
          </a:xfrm>
        </p:grpSpPr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D9876840-EF66-4261-915C-33E446ABE5CB}"/>
                </a:ext>
              </a:extLst>
            </p:cNvPr>
            <p:cNvSpPr/>
            <p:nvPr/>
          </p:nvSpPr>
          <p:spPr>
            <a:xfrm>
              <a:off x="7491046" y="4994031"/>
              <a:ext cx="152400" cy="10550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사각형: 둥근 모서리 13">
              <a:extLst>
                <a:ext uri="{FF2B5EF4-FFF2-40B4-BE49-F238E27FC236}">
                  <a16:creationId xmlns:a16="http://schemas.microsoft.com/office/drawing/2014/main" id="{A12208D4-07C7-402B-B808-F142112A465D}"/>
                </a:ext>
              </a:extLst>
            </p:cNvPr>
            <p:cNvSpPr/>
            <p:nvPr/>
          </p:nvSpPr>
          <p:spPr>
            <a:xfrm>
              <a:off x="5294684" y="5046784"/>
              <a:ext cx="152400" cy="10550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8835A1CE-57D1-4BC6-B459-B611B4605056}"/>
                </a:ext>
              </a:extLst>
            </p:cNvPr>
            <p:cNvSpPr/>
            <p:nvPr/>
          </p:nvSpPr>
          <p:spPr>
            <a:xfrm>
              <a:off x="7491046" y="5609594"/>
              <a:ext cx="152400" cy="10550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사각형: 둥근 모서리 15">
              <a:extLst>
                <a:ext uri="{FF2B5EF4-FFF2-40B4-BE49-F238E27FC236}">
                  <a16:creationId xmlns:a16="http://schemas.microsoft.com/office/drawing/2014/main" id="{1910E818-6192-4956-AF00-8D06F88E490B}"/>
                </a:ext>
              </a:extLst>
            </p:cNvPr>
            <p:cNvSpPr/>
            <p:nvPr/>
          </p:nvSpPr>
          <p:spPr>
            <a:xfrm>
              <a:off x="5294684" y="5622327"/>
              <a:ext cx="152400" cy="10550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A1A4DD12-E7C8-47E5-B691-F5CAFE0BF9D7}"/>
              </a:ext>
            </a:extLst>
          </p:cNvPr>
          <p:cNvGrpSpPr/>
          <p:nvPr/>
        </p:nvGrpSpPr>
        <p:grpSpPr>
          <a:xfrm>
            <a:off x="5282961" y="4930328"/>
            <a:ext cx="2370416" cy="163684"/>
            <a:chOff x="5294684" y="5317189"/>
            <a:chExt cx="2370416" cy="163684"/>
          </a:xfrm>
        </p:grpSpPr>
        <p:pic>
          <p:nvPicPr>
            <p:cNvPr id="18" name="Picture 2" descr="https://upload.wikimedia.org/wikipedia/commons/thumb/9/98/SQUID_by_Zureks.jpg/220px-SQUID_by_Zureks.jpg">
              <a:hlinkClick r:id="rId3"/>
              <a:extLst>
                <a:ext uri="{FF2B5EF4-FFF2-40B4-BE49-F238E27FC236}">
                  <a16:creationId xmlns:a16="http://schemas.microsoft.com/office/drawing/2014/main" id="{94F2D1DE-9E5F-4569-A232-70170716ED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9392" y="5317189"/>
              <a:ext cx="195708" cy="163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s://upload.wikimedia.org/wikipedia/commons/thumb/9/98/SQUID_by_Zureks.jpg/220px-SQUID_by_Zureks.jpg">
              <a:hlinkClick r:id="rId3"/>
              <a:extLst>
                <a:ext uri="{FF2B5EF4-FFF2-40B4-BE49-F238E27FC236}">
                  <a16:creationId xmlns:a16="http://schemas.microsoft.com/office/drawing/2014/main" id="{47B59EE6-7AE1-4C87-98FB-2BB09F632D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4684" y="5317190"/>
              <a:ext cx="195708" cy="163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9712200-DB7E-4235-A5A3-5138307C31F0}"/>
              </a:ext>
            </a:extLst>
          </p:cNvPr>
          <p:cNvSpPr txBox="1"/>
          <p:nvPr/>
        </p:nvSpPr>
        <p:spPr>
          <a:xfrm>
            <a:off x="227899" y="6456438"/>
            <a:ext cx="3089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그림 출처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: M. Ando ‘14)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844A8F8-9D66-4DFB-BBF1-90842BE924DF}"/>
                  </a:ext>
                </a:extLst>
              </p:cNvPr>
              <p:cNvSpPr txBox="1"/>
              <p:nvPr/>
            </p:nvSpPr>
            <p:spPr>
              <a:xfrm>
                <a:off x="9448800" y="1781907"/>
                <a:ext cx="2625969" cy="43102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-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𝐿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=1000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𝑘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</m:oMath>
                </a14:m>
                <a:endParaRPr kumimoji="0" lang="en-US" altLang="ko-KR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  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=2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4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×50 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</m:oMath>
                </a14:m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Sensitivity: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R="0" lvl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altLang="ko-KR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  <a:sym typeface="Wingdings" panose="05000000000000000000" pitchFamily="2" charset="2"/>
                  </a:rPr>
                  <a:t>   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order of 4 better</a:t>
                </a:r>
              </a:p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But, same frequency bandwidth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Simply a redundant detector?</a:t>
                </a:r>
              </a:p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Any way to make the bandwidths different?</a:t>
                </a: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844A8F8-9D66-4DFB-BBF1-90842BE924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800" y="1781907"/>
                <a:ext cx="2625969" cy="4310283"/>
              </a:xfrm>
              <a:prstGeom prst="rect">
                <a:avLst/>
              </a:prstGeom>
              <a:blipFill>
                <a:blip r:embed="rId5"/>
                <a:stretch>
                  <a:fillRect l="-5800" r="-4872" b="-15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89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MS PGothic"/>
        <a:ea typeface="MS PGothic"/>
        <a:cs typeface=""/>
      </a:majorFont>
      <a:minorFont>
        <a:latin typeface="MS PGothic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</TotalTime>
  <Words>870</Words>
  <Application>Microsoft Office PowerPoint</Application>
  <PresentationFormat>와이드스크린</PresentationFormat>
  <Paragraphs>109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4" baseType="lpstr">
      <vt:lpstr>MS PGothic</vt:lpstr>
      <vt:lpstr>맑은 고딕</vt:lpstr>
      <vt:lpstr>Arial</vt:lpstr>
      <vt:lpstr>Arial Narrow</vt:lpstr>
      <vt:lpstr>Calibri</vt:lpstr>
      <vt:lpstr>Cambria Math</vt:lpstr>
      <vt:lpstr>Times New Roman</vt:lpstr>
      <vt:lpstr>Wingdings</vt:lpstr>
      <vt:lpstr>Office 테마</vt:lpstr>
      <vt:lpstr>2_標準デザイン</vt:lpstr>
      <vt:lpstr>SOGRO in Space</vt:lpstr>
      <vt:lpstr>Background</vt:lpstr>
      <vt:lpstr>PowerPoint 프레젠테이션</vt:lpstr>
      <vt:lpstr>SOGRO in Space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감사합니다!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Superconducting  Gravity-Gradiometer</dc:title>
  <dc:creator>Gungwon Kang</dc:creator>
  <cp:lastModifiedBy>Gungwon Kang</cp:lastModifiedBy>
  <cp:revision>101</cp:revision>
  <dcterms:created xsi:type="dcterms:W3CDTF">2020-11-30T01:56:30Z</dcterms:created>
  <dcterms:modified xsi:type="dcterms:W3CDTF">2020-12-04T01:31:23Z</dcterms:modified>
</cp:coreProperties>
</file>