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5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56.xml"/>
  <Override ContentType="application/vnd.openxmlformats-officedocument.presentationml.notesSlide+xml" PartName="/ppt/notesSlides/notesSlide30.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61.xml"/>
  <Override ContentType="application/vnd.openxmlformats-officedocument.presentationml.notesSlide+xml" PartName="/ppt/notesSlides/notesSlide57.xml"/>
  <Override ContentType="application/vnd.openxmlformats-officedocument.presentationml.notesSlide+xml" PartName="/ppt/notesSlides/notesSlide44.xml"/>
  <Override ContentType="application/vnd.openxmlformats-officedocument.presentationml.notesSlide+xml" PartName="/ppt/notesSlides/notesSlide58.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62.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45.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5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60.xml"/>
  <Override ContentType="application/vnd.openxmlformats-officedocument.presentationml.notesSlide+xml" PartName="/ppt/notesSlides/notesSlide38.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5.xml"/>
  <Override ContentType="application/vnd.openxmlformats-officedocument.presentationml.slide+xml" PartName="/ppt/slides/slide60.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6.xml"/>
  <Override ContentType="application/vnd.openxmlformats-officedocument.presentationml.slide+xml" PartName="/ppt/slides/slide53.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6.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8.xml"/>
  <Override ContentType="application/vnd.openxmlformats-officedocument.presentationml.slide+xml" PartName="/ppt/slides/slide55.xml"/>
  <Override ContentType="application/vnd.openxmlformats-officedocument.presentationml.slide+xml" PartName="/ppt/slides/slide29.xml"/>
  <Override ContentType="application/vnd.openxmlformats-officedocument.presentationml.slide+xml" PartName="/ppt/slides/slide59.xml"/>
  <Override ContentType="application/vnd.openxmlformats-officedocument.presentationml.slide+xml" PartName="/ppt/slides/slide32.xml"/>
  <Override ContentType="application/vnd.openxmlformats-officedocument.presentationml.slide+xml" PartName="/ppt/slides/slide62.xml"/>
  <Override ContentType="application/vnd.openxmlformats-officedocument.presentationml.slide+xml" PartName="/ppt/slides/slide1.xml"/>
  <Override ContentType="application/vnd.openxmlformats-officedocument.presentationml.slide+xml" PartName="/ppt/slides/slide58.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61.xml"/>
  <Override ContentType="application/vnd.openxmlformats-officedocument.presentationml.slide+xml" PartName="/ppt/slides/slide31.xml"/>
  <Override ContentType="application/vnd.openxmlformats-officedocument.presentationml.slide+xml" PartName="/ppt/slides/slide27.xml"/>
  <Override ContentType="application/vnd.openxmlformats-officedocument.presentationml.slide+xml" PartName="/ppt/slides/slide5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1"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 id="291" r:id="rId42"/>
    <p:sldId id="292" r:id="rId43"/>
    <p:sldId id="293" r:id="rId44"/>
    <p:sldId id="294" r:id="rId45"/>
    <p:sldId id="295" r:id="rId46"/>
    <p:sldId id="296" r:id="rId47"/>
    <p:sldId id="297" r:id="rId48"/>
    <p:sldId id="298" r:id="rId49"/>
    <p:sldId id="299" r:id="rId50"/>
    <p:sldId id="300" r:id="rId51"/>
    <p:sldId id="301" r:id="rId52"/>
    <p:sldId id="302" r:id="rId53"/>
    <p:sldId id="303" r:id="rId54"/>
    <p:sldId id="304" r:id="rId55"/>
    <p:sldId id="305" r:id="rId56"/>
    <p:sldId id="306" r:id="rId57"/>
    <p:sldId id="307" r:id="rId58"/>
    <p:sldId id="308" r:id="rId59"/>
    <p:sldId id="309" r:id="rId60"/>
    <p:sldId id="310" r:id="rId61"/>
    <p:sldId id="311" r:id="rId62"/>
    <p:sldId id="312" r:id="rId63"/>
    <p:sldId id="313" r:id="rId64"/>
    <p:sldId id="314" r:id="rId65"/>
    <p:sldId id="315" r:id="rId66"/>
    <p:sldId id="316" r:id="rId67"/>
    <p:sldId id="317" r:id="rId68"/>
  </p:sldIdLst>
  <p:sldSz cy="5143500" cx="9144000"/>
  <p:notesSz cx="6858000" cy="9144000"/>
  <p:embeddedFontLst>
    <p:embeddedFont>
      <p:font typeface="Bevan"/>
      <p:regular r:id="rId69"/>
    </p:embeddedFont>
    <p:embeddedFont>
      <p:font typeface="Roboto"/>
      <p:regular r:id="rId70"/>
      <p:bold r:id="rId71"/>
      <p:italic r:id="rId72"/>
      <p:boldItalic r:id="rId73"/>
    </p:embeddedFont>
    <p:embeddedFont>
      <p:font typeface="Do Hyeon"/>
      <p:regular r:id="rId74"/>
    </p:embeddedFont>
    <p:embeddedFont>
      <p:font typeface="Tahoma"/>
      <p:regular r:id="rId75"/>
      <p:bold r:id="rId76"/>
    </p:embeddedFont>
    <p:embeddedFont>
      <p:font typeface="Average"/>
      <p:regular r:id="rId77"/>
    </p:embeddedFont>
    <p:embeddedFont>
      <p:font typeface="Oswald"/>
      <p:regular r:id="rId78"/>
      <p:bold r:id="rId7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FE328F1D-7B24-4AE5-92D7-4F55E915248C}">
  <a:tblStyle styleId="{FE328F1D-7B24-4AE5-92D7-4F55E915248C}"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1C224B86-EF75-48B7-B739-6BD1A9F0D85A}"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4.xml"/><Relationship Id="rId42" Type="http://schemas.openxmlformats.org/officeDocument/2006/relationships/slide" Target="slides/slide36.xml"/><Relationship Id="rId41" Type="http://schemas.openxmlformats.org/officeDocument/2006/relationships/slide" Target="slides/slide35.xml"/><Relationship Id="rId44" Type="http://schemas.openxmlformats.org/officeDocument/2006/relationships/slide" Target="slides/slide38.xml"/><Relationship Id="rId43" Type="http://schemas.openxmlformats.org/officeDocument/2006/relationships/slide" Target="slides/slide37.xml"/><Relationship Id="rId46" Type="http://schemas.openxmlformats.org/officeDocument/2006/relationships/slide" Target="slides/slide40.xml"/><Relationship Id="rId45" Type="http://schemas.openxmlformats.org/officeDocument/2006/relationships/slide" Target="slides/slide39.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48" Type="http://schemas.openxmlformats.org/officeDocument/2006/relationships/slide" Target="slides/slide42.xml"/><Relationship Id="rId47" Type="http://schemas.openxmlformats.org/officeDocument/2006/relationships/slide" Target="slides/slide41.xml"/><Relationship Id="rId49" Type="http://schemas.openxmlformats.org/officeDocument/2006/relationships/slide" Target="slides/slide43.xml"/><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73" Type="http://schemas.openxmlformats.org/officeDocument/2006/relationships/font" Target="fonts/Roboto-boldItalic.fntdata"/><Relationship Id="rId72" Type="http://schemas.openxmlformats.org/officeDocument/2006/relationships/font" Target="fonts/Roboto-italic.fntdata"/><Relationship Id="rId31" Type="http://schemas.openxmlformats.org/officeDocument/2006/relationships/slide" Target="slides/slide25.xml"/><Relationship Id="rId75" Type="http://schemas.openxmlformats.org/officeDocument/2006/relationships/font" Target="fonts/Tahoma-regular.fntdata"/><Relationship Id="rId30" Type="http://schemas.openxmlformats.org/officeDocument/2006/relationships/slide" Target="slides/slide24.xml"/><Relationship Id="rId74" Type="http://schemas.openxmlformats.org/officeDocument/2006/relationships/font" Target="fonts/DoHyeon-regular.fntdata"/><Relationship Id="rId33" Type="http://schemas.openxmlformats.org/officeDocument/2006/relationships/slide" Target="slides/slide27.xml"/><Relationship Id="rId77" Type="http://schemas.openxmlformats.org/officeDocument/2006/relationships/font" Target="fonts/Average-regular.fntdata"/><Relationship Id="rId32" Type="http://schemas.openxmlformats.org/officeDocument/2006/relationships/slide" Target="slides/slide26.xml"/><Relationship Id="rId76" Type="http://schemas.openxmlformats.org/officeDocument/2006/relationships/font" Target="fonts/Tahoma-bold.fntdata"/><Relationship Id="rId35" Type="http://schemas.openxmlformats.org/officeDocument/2006/relationships/slide" Target="slides/slide29.xml"/><Relationship Id="rId79" Type="http://schemas.openxmlformats.org/officeDocument/2006/relationships/font" Target="fonts/Oswald-bold.fntdata"/><Relationship Id="rId34" Type="http://schemas.openxmlformats.org/officeDocument/2006/relationships/slide" Target="slides/slide28.xml"/><Relationship Id="rId78" Type="http://schemas.openxmlformats.org/officeDocument/2006/relationships/font" Target="fonts/Oswald-regular.fntdata"/><Relationship Id="rId71" Type="http://schemas.openxmlformats.org/officeDocument/2006/relationships/font" Target="fonts/Roboto-bold.fntdata"/><Relationship Id="rId70" Type="http://schemas.openxmlformats.org/officeDocument/2006/relationships/font" Target="fonts/Roboto-regular.fntdata"/><Relationship Id="rId37" Type="http://schemas.openxmlformats.org/officeDocument/2006/relationships/slide" Target="slides/slide31.xml"/><Relationship Id="rId36" Type="http://schemas.openxmlformats.org/officeDocument/2006/relationships/slide" Target="slides/slide30.xml"/><Relationship Id="rId39" Type="http://schemas.openxmlformats.org/officeDocument/2006/relationships/slide" Target="slides/slide33.xml"/><Relationship Id="rId38" Type="http://schemas.openxmlformats.org/officeDocument/2006/relationships/slide" Target="slides/slide32.xml"/><Relationship Id="rId62" Type="http://schemas.openxmlformats.org/officeDocument/2006/relationships/slide" Target="slides/slide56.xml"/><Relationship Id="rId61" Type="http://schemas.openxmlformats.org/officeDocument/2006/relationships/slide" Target="slides/slide55.xml"/><Relationship Id="rId20" Type="http://schemas.openxmlformats.org/officeDocument/2006/relationships/slide" Target="slides/slide14.xml"/><Relationship Id="rId64" Type="http://schemas.openxmlformats.org/officeDocument/2006/relationships/slide" Target="slides/slide58.xml"/><Relationship Id="rId63" Type="http://schemas.openxmlformats.org/officeDocument/2006/relationships/slide" Target="slides/slide57.xml"/><Relationship Id="rId22" Type="http://schemas.openxmlformats.org/officeDocument/2006/relationships/slide" Target="slides/slide16.xml"/><Relationship Id="rId66" Type="http://schemas.openxmlformats.org/officeDocument/2006/relationships/slide" Target="slides/slide60.xml"/><Relationship Id="rId21" Type="http://schemas.openxmlformats.org/officeDocument/2006/relationships/slide" Target="slides/slide15.xml"/><Relationship Id="rId65" Type="http://schemas.openxmlformats.org/officeDocument/2006/relationships/slide" Target="slides/slide59.xml"/><Relationship Id="rId24" Type="http://schemas.openxmlformats.org/officeDocument/2006/relationships/slide" Target="slides/slide18.xml"/><Relationship Id="rId68" Type="http://schemas.openxmlformats.org/officeDocument/2006/relationships/slide" Target="slides/slide62.xml"/><Relationship Id="rId23" Type="http://schemas.openxmlformats.org/officeDocument/2006/relationships/slide" Target="slides/slide17.xml"/><Relationship Id="rId67" Type="http://schemas.openxmlformats.org/officeDocument/2006/relationships/slide" Target="slides/slide61.xml"/><Relationship Id="rId60" Type="http://schemas.openxmlformats.org/officeDocument/2006/relationships/slide" Target="slides/slide54.xml"/><Relationship Id="rId26" Type="http://schemas.openxmlformats.org/officeDocument/2006/relationships/slide" Target="slides/slide20.xml"/><Relationship Id="rId25" Type="http://schemas.openxmlformats.org/officeDocument/2006/relationships/slide" Target="slides/slide19.xml"/><Relationship Id="rId69" Type="http://schemas.openxmlformats.org/officeDocument/2006/relationships/font" Target="fonts/Bevan-regular.fntdata"/><Relationship Id="rId28" Type="http://schemas.openxmlformats.org/officeDocument/2006/relationships/slide" Target="slides/slide22.xml"/><Relationship Id="rId27" Type="http://schemas.openxmlformats.org/officeDocument/2006/relationships/slide" Target="slides/slide21.xml"/><Relationship Id="rId29" Type="http://schemas.openxmlformats.org/officeDocument/2006/relationships/slide" Target="slides/slide23.xml"/><Relationship Id="rId51" Type="http://schemas.openxmlformats.org/officeDocument/2006/relationships/slide" Target="slides/slide45.xml"/><Relationship Id="rId50" Type="http://schemas.openxmlformats.org/officeDocument/2006/relationships/slide" Target="slides/slide44.xml"/><Relationship Id="rId53" Type="http://schemas.openxmlformats.org/officeDocument/2006/relationships/slide" Target="slides/slide47.xml"/><Relationship Id="rId52" Type="http://schemas.openxmlformats.org/officeDocument/2006/relationships/slide" Target="slides/slide46.xml"/><Relationship Id="rId11" Type="http://schemas.openxmlformats.org/officeDocument/2006/relationships/slide" Target="slides/slide5.xml"/><Relationship Id="rId55" Type="http://schemas.openxmlformats.org/officeDocument/2006/relationships/slide" Target="slides/slide49.xml"/><Relationship Id="rId10" Type="http://schemas.openxmlformats.org/officeDocument/2006/relationships/slide" Target="slides/slide4.xml"/><Relationship Id="rId54" Type="http://schemas.openxmlformats.org/officeDocument/2006/relationships/slide" Target="slides/slide48.xml"/><Relationship Id="rId13" Type="http://schemas.openxmlformats.org/officeDocument/2006/relationships/slide" Target="slides/slide7.xml"/><Relationship Id="rId57" Type="http://schemas.openxmlformats.org/officeDocument/2006/relationships/slide" Target="slides/slide51.xml"/><Relationship Id="rId12" Type="http://schemas.openxmlformats.org/officeDocument/2006/relationships/slide" Target="slides/slide6.xml"/><Relationship Id="rId56" Type="http://schemas.openxmlformats.org/officeDocument/2006/relationships/slide" Target="slides/slide50.xml"/><Relationship Id="rId15" Type="http://schemas.openxmlformats.org/officeDocument/2006/relationships/slide" Target="slides/slide9.xml"/><Relationship Id="rId59" Type="http://schemas.openxmlformats.org/officeDocument/2006/relationships/slide" Target="slides/slide53.xml"/><Relationship Id="rId14" Type="http://schemas.openxmlformats.org/officeDocument/2006/relationships/slide" Target="slides/slide8.xml"/><Relationship Id="rId58" Type="http://schemas.openxmlformats.org/officeDocument/2006/relationships/slide" Target="slides/slide52.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317500" lvl="0" marL="457200">
              <a:spcBef>
                <a:spcPts val="0"/>
              </a:spcBef>
              <a:spcAft>
                <a:spcPts val="0"/>
              </a:spcAft>
              <a:buSzPts val="1400"/>
              <a:buChar char="●"/>
              <a:defRPr sz="1100"/>
            </a:lvl1pPr>
            <a:lvl2pPr indent="-317500" lvl="1" marL="914400">
              <a:spcBef>
                <a:spcPts val="0"/>
              </a:spcBef>
              <a:spcAft>
                <a:spcPts val="0"/>
              </a:spcAft>
              <a:buSzPts val="1400"/>
              <a:buChar char="○"/>
              <a:defRPr sz="1100"/>
            </a:lvl2pPr>
            <a:lvl3pPr indent="-317500" lvl="2" marL="1371600">
              <a:spcBef>
                <a:spcPts val="0"/>
              </a:spcBef>
              <a:spcAft>
                <a:spcPts val="0"/>
              </a:spcAft>
              <a:buSzPts val="1400"/>
              <a:buChar char="■"/>
              <a:defRPr sz="1100"/>
            </a:lvl3pPr>
            <a:lvl4pPr indent="-317500" lvl="3" marL="1828800">
              <a:spcBef>
                <a:spcPts val="0"/>
              </a:spcBef>
              <a:spcAft>
                <a:spcPts val="0"/>
              </a:spcAft>
              <a:buSzPts val="1400"/>
              <a:buChar char="●"/>
              <a:defRPr sz="1100"/>
            </a:lvl4pPr>
            <a:lvl5pPr indent="-317500" lvl="4" marL="2286000">
              <a:spcBef>
                <a:spcPts val="0"/>
              </a:spcBef>
              <a:spcAft>
                <a:spcPts val="0"/>
              </a:spcAft>
              <a:buSzPts val="1400"/>
              <a:buChar char="○"/>
              <a:defRPr sz="1100"/>
            </a:lvl5pPr>
            <a:lvl6pPr indent="-317500" lvl="5" marL="2743200">
              <a:spcBef>
                <a:spcPts val="0"/>
              </a:spcBef>
              <a:spcAft>
                <a:spcPts val="0"/>
              </a:spcAft>
              <a:buSzPts val="1400"/>
              <a:buChar char="■"/>
              <a:defRPr sz="1100"/>
            </a:lvl6pPr>
            <a:lvl7pPr indent="-317500" lvl="6" marL="3200400">
              <a:spcBef>
                <a:spcPts val="0"/>
              </a:spcBef>
              <a:spcAft>
                <a:spcPts val="0"/>
              </a:spcAft>
              <a:buSzPts val="1400"/>
              <a:buChar char="●"/>
              <a:defRPr sz="1100"/>
            </a:lvl7pPr>
            <a:lvl8pPr indent="-317500" lvl="7" marL="3657600">
              <a:spcBef>
                <a:spcPts val="0"/>
              </a:spcBef>
              <a:spcAft>
                <a:spcPts val="0"/>
              </a:spcAft>
              <a:buSzPts val="1400"/>
              <a:buChar char="○"/>
              <a:defRPr sz="1100"/>
            </a:lvl8pPr>
            <a:lvl9pPr indent="-317500" lvl="8" marL="4114800">
              <a:spcBef>
                <a:spcPts val="0"/>
              </a:spcBef>
              <a:spcAft>
                <a:spcPts val="0"/>
              </a:spcAft>
              <a:buSzPts val="14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en.wikipedia.org/wiki/Space_telescope" TargetMode="External"/><Relationship Id="rId3" Type="http://schemas.openxmlformats.org/officeDocument/2006/relationships/hyperlink" Target="https://en.wikipedia.org/wiki/Large_strategic_science_missions" TargetMode="External"/><Relationship Id="rId4" Type="http://schemas.openxmlformats.org/officeDocument/2006/relationships/hyperlink" Target="https://en.wikipedia.org/wiki/Habitable_Exoplanet_Imaging_Mission#cite_note-Sci.Am._2016-3" TargetMode="External"/><Relationship Id="rId10" Type="http://schemas.openxmlformats.org/officeDocument/2006/relationships/hyperlink" Target="https://en.wikipedia.org/wiki/Habitable_Exoplanet_Imaging_Mission#cite_note-Sci.Am._2016-3" TargetMode="External"/><Relationship Id="rId9" Type="http://schemas.openxmlformats.org/officeDocument/2006/relationships/hyperlink" Target="https://en.wikipedia.org/wiki/Planetary_Science_Decadal_Survey" TargetMode="External"/><Relationship Id="rId5" Type="http://schemas.openxmlformats.org/officeDocument/2006/relationships/hyperlink" Target="https://en.wikipedia.org/wiki/Large_Ultraviolet_Optical_Infrared_Surveyor" TargetMode="External"/><Relationship Id="rId6" Type="http://schemas.openxmlformats.org/officeDocument/2006/relationships/hyperlink" Target="https://en.wikipedia.org/wiki/Origins_Space_Telescope" TargetMode="External"/><Relationship Id="rId7" Type="http://schemas.openxmlformats.org/officeDocument/2006/relationships/hyperlink" Target="https://en.wikipedia.org/wiki/Lynx_X-ray_Observatory" TargetMode="External"/><Relationship Id="rId8" Type="http://schemas.openxmlformats.org/officeDocument/2006/relationships/hyperlink" Target="https://en.wikipedia.org/wiki/National_Academy_of_Sciences" TargetMode="Externa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en.wikipedia.org/wiki/Space_telescope" TargetMode="External"/><Relationship Id="rId3" Type="http://schemas.openxmlformats.org/officeDocument/2006/relationships/hyperlink" Target="https://en.wikipedia.org/wiki/Large_strategic_science_missions" TargetMode="External"/><Relationship Id="rId4" Type="http://schemas.openxmlformats.org/officeDocument/2006/relationships/hyperlink" Target="https://en.wikipedia.org/wiki/Habitable_Exoplanet_Imaging_Mission#cite_note-Sci.Am._2016-3" TargetMode="External"/><Relationship Id="rId10" Type="http://schemas.openxmlformats.org/officeDocument/2006/relationships/hyperlink" Target="https://en.wikipedia.org/wiki/Habitable_Exoplanet_Imaging_Mission#cite_note-Sci.Am._2016-3" TargetMode="External"/><Relationship Id="rId9" Type="http://schemas.openxmlformats.org/officeDocument/2006/relationships/hyperlink" Target="https://en.wikipedia.org/wiki/Planetary_Science_Decadal_Survey" TargetMode="External"/><Relationship Id="rId5" Type="http://schemas.openxmlformats.org/officeDocument/2006/relationships/hyperlink" Target="https://en.wikipedia.org/wiki/Large_Ultraviolet_Optical_Infrared_Surveyor" TargetMode="External"/><Relationship Id="rId6" Type="http://schemas.openxmlformats.org/officeDocument/2006/relationships/hyperlink" Target="https://en.wikipedia.org/wiki/Origins_Space_Telescope" TargetMode="External"/><Relationship Id="rId7" Type="http://schemas.openxmlformats.org/officeDocument/2006/relationships/hyperlink" Target="https://en.wikipedia.org/wiki/Lynx_X-ray_Observatory" TargetMode="External"/><Relationship Id="rId8" Type="http://schemas.openxmlformats.org/officeDocument/2006/relationships/hyperlink" Target="https://en.wikipedia.org/wiki/National_Academy_of_Sciences" TargetMode="Externa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gc6f980f91_0_0: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67" name="Google Shape;67;gc6f980f9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 name="Shape 125"/>
        <p:cNvGrpSpPr/>
        <p:nvPr/>
      </p:nvGrpSpPr>
      <p:grpSpPr>
        <a:xfrm>
          <a:off x="0" y="0"/>
          <a:ext cx="0" cy="0"/>
          <a:chOff x="0" y="0"/>
          <a:chExt cx="0" cy="0"/>
        </a:xfrm>
      </p:grpSpPr>
      <p:sp>
        <p:nvSpPr>
          <p:cNvPr id="126" name="Google Shape;126;gad5dc8134e_0_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7" name="Google Shape;127;gad5dc8134e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gaea6df1a36_0_6: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34" name="Google Shape;134;gaea6df1a36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 name="Shape 155"/>
        <p:cNvGrpSpPr/>
        <p:nvPr/>
      </p:nvGrpSpPr>
      <p:grpSpPr>
        <a:xfrm>
          <a:off x="0" y="0"/>
          <a:ext cx="0" cy="0"/>
          <a:chOff x="0" y="0"/>
          <a:chExt cx="0" cy="0"/>
        </a:xfrm>
      </p:grpSpPr>
      <p:sp>
        <p:nvSpPr>
          <p:cNvPr id="156" name="Google Shape;156;gad5dc8134e_0_17: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57" name="Google Shape;157;gad5dc8134e_0_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1" name="Shape 181"/>
        <p:cNvGrpSpPr/>
        <p:nvPr/>
      </p:nvGrpSpPr>
      <p:grpSpPr>
        <a:xfrm>
          <a:off x="0" y="0"/>
          <a:ext cx="0" cy="0"/>
          <a:chOff x="0" y="0"/>
          <a:chExt cx="0" cy="0"/>
        </a:xfrm>
      </p:grpSpPr>
      <p:sp>
        <p:nvSpPr>
          <p:cNvPr id="182" name="Google Shape;182;gaef9276bbe_0_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3" name="Google Shape;183;gaef9276bbe_0_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7" name="Shape 187"/>
        <p:cNvGrpSpPr/>
        <p:nvPr/>
      </p:nvGrpSpPr>
      <p:grpSpPr>
        <a:xfrm>
          <a:off x="0" y="0"/>
          <a:ext cx="0" cy="0"/>
          <a:chOff x="0" y="0"/>
          <a:chExt cx="0" cy="0"/>
        </a:xfrm>
      </p:grpSpPr>
      <p:sp>
        <p:nvSpPr>
          <p:cNvPr id="188" name="Google Shape;188;gaef9276bbe_0_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9" name="Google Shape;189;gaef9276bbe_0_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5" name="Shape 195"/>
        <p:cNvGrpSpPr/>
        <p:nvPr/>
      </p:nvGrpSpPr>
      <p:grpSpPr>
        <a:xfrm>
          <a:off x="0" y="0"/>
          <a:ext cx="0" cy="0"/>
          <a:chOff x="0" y="0"/>
          <a:chExt cx="0" cy="0"/>
        </a:xfrm>
      </p:grpSpPr>
      <p:sp>
        <p:nvSpPr>
          <p:cNvPr id="196" name="Google Shape;196;gaef9276bbe_0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97" name="Google Shape;197;gaef9276bbe_0_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2" name="Shape 202"/>
        <p:cNvGrpSpPr/>
        <p:nvPr/>
      </p:nvGrpSpPr>
      <p:grpSpPr>
        <a:xfrm>
          <a:off x="0" y="0"/>
          <a:ext cx="0" cy="0"/>
          <a:chOff x="0" y="0"/>
          <a:chExt cx="0" cy="0"/>
        </a:xfrm>
      </p:grpSpPr>
      <p:sp>
        <p:nvSpPr>
          <p:cNvPr id="203" name="Google Shape;203;gaef9276bbe_0_60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4" name="Google Shape;204;gaef9276bbe_0_60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1" name="Shape 231"/>
        <p:cNvGrpSpPr/>
        <p:nvPr/>
      </p:nvGrpSpPr>
      <p:grpSpPr>
        <a:xfrm>
          <a:off x="0" y="0"/>
          <a:ext cx="0" cy="0"/>
          <a:chOff x="0" y="0"/>
          <a:chExt cx="0" cy="0"/>
        </a:xfrm>
      </p:grpSpPr>
      <p:sp>
        <p:nvSpPr>
          <p:cNvPr id="232" name="Google Shape;232;gaef9276bbe_0_67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3" name="Google Shape;233;gaef9276bbe_0_6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1" name="Shape 241"/>
        <p:cNvGrpSpPr/>
        <p:nvPr/>
      </p:nvGrpSpPr>
      <p:grpSpPr>
        <a:xfrm>
          <a:off x="0" y="0"/>
          <a:ext cx="0" cy="0"/>
          <a:chOff x="0" y="0"/>
          <a:chExt cx="0" cy="0"/>
        </a:xfrm>
      </p:grpSpPr>
      <p:sp>
        <p:nvSpPr>
          <p:cNvPr id="242" name="Google Shape;242;gaef9276bbe_0_6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3" name="Google Shape;243;gaef9276bbe_0_6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5" name="Shape 255"/>
        <p:cNvGrpSpPr/>
        <p:nvPr/>
      </p:nvGrpSpPr>
      <p:grpSpPr>
        <a:xfrm>
          <a:off x="0" y="0"/>
          <a:ext cx="0" cy="0"/>
          <a:chOff x="0" y="0"/>
          <a:chExt cx="0" cy="0"/>
        </a:xfrm>
      </p:grpSpPr>
      <p:sp>
        <p:nvSpPr>
          <p:cNvPr id="256" name="Google Shape;256;gaef9276bbe_0_6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7" name="Google Shape;257;gaef9276bbe_0_6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aea6df1a36_1_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aea6df1a36_1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3" name="Shape 273"/>
        <p:cNvGrpSpPr/>
        <p:nvPr/>
      </p:nvGrpSpPr>
      <p:grpSpPr>
        <a:xfrm>
          <a:off x="0" y="0"/>
          <a:ext cx="0" cy="0"/>
          <a:chOff x="0" y="0"/>
          <a:chExt cx="0" cy="0"/>
        </a:xfrm>
      </p:grpSpPr>
      <p:sp>
        <p:nvSpPr>
          <p:cNvPr id="274" name="Google Shape;274;gaef9276bbe_0_65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5" name="Google Shape;275;gaef9276bbe_0_6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1" name="Shape 281"/>
        <p:cNvGrpSpPr/>
        <p:nvPr/>
      </p:nvGrpSpPr>
      <p:grpSpPr>
        <a:xfrm>
          <a:off x="0" y="0"/>
          <a:ext cx="0" cy="0"/>
          <a:chOff x="0" y="0"/>
          <a:chExt cx="0" cy="0"/>
        </a:xfrm>
      </p:grpSpPr>
      <p:sp>
        <p:nvSpPr>
          <p:cNvPr id="282" name="Google Shape;282;gaef9276bbe_0_5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83" name="Google Shape;283;gaef9276bbe_0_57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0" name="Shape 290"/>
        <p:cNvGrpSpPr/>
        <p:nvPr/>
      </p:nvGrpSpPr>
      <p:grpSpPr>
        <a:xfrm>
          <a:off x="0" y="0"/>
          <a:ext cx="0" cy="0"/>
          <a:chOff x="0" y="0"/>
          <a:chExt cx="0" cy="0"/>
        </a:xfrm>
      </p:grpSpPr>
      <p:sp>
        <p:nvSpPr>
          <p:cNvPr id="291" name="Google Shape;291;gaef9276bbe_0_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92" name="Google Shape;292;gaef9276bbe_0_6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6" name="Shape 296"/>
        <p:cNvGrpSpPr/>
        <p:nvPr/>
      </p:nvGrpSpPr>
      <p:grpSpPr>
        <a:xfrm>
          <a:off x="0" y="0"/>
          <a:ext cx="0" cy="0"/>
          <a:chOff x="0" y="0"/>
          <a:chExt cx="0" cy="0"/>
        </a:xfrm>
      </p:grpSpPr>
      <p:sp>
        <p:nvSpPr>
          <p:cNvPr id="297" name="Google Shape;297;gaef9276bbe_0_6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98" name="Google Shape;298;gaef9276bbe_0_6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2" name="Shape 302"/>
        <p:cNvGrpSpPr/>
        <p:nvPr/>
      </p:nvGrpSpPr>
      <p:grpSpPr>
        <a:xfrm>
          <a:off x="0" y="0"/>
          <a:ext cx="0" cy="0"/>
          <a:chOff x="0" y="0"/>
          <a:chExt cx="0" cy="0"/>
        </a:xfrm>
      </p:grpSpPr>
      <p:sp>
        <p:nvSpPr>
          <p:cNvPr id="303" name="Google Shape;303;gaef9276bbe_0_7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04" name="Google Shape;304;gaef9276bbe_0_7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228600" lvl="0" marL="457200" rtl="0" algn="l">
              <a:lnSpc>
                <a:spcPct val="100000"/>
              </a:lnSpc>
              <a:spcBef>
                <a:spcPts val="0"/>
              </a:spcBef>
              <a:spcAft>
                <a:spcPts val="0"/>
              </a:spcAft>
              <a:buSzPts val="1400"/>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8" name="Shape 308"/>
        <p:cNvGrpSpPr/>
        <p:nvPr/>
      </p:nvGrpSpPr>
      <p:grpSpPr>
        <a:xfrm>
          <a:off x="0" y="0"/>
          <a:ext cx="0" cy="0"/>
          <a:chOff x="0" y="0"/>
          <a:chExt cx="0" cy="0"/>
        </a:xfrm>
      </p:grpSpPr>
      <p:sp>
        <p:nvSpPr>
          <p:cNvPr id="309" name="Google Shape;309;gaef9276bbe_0_1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0" name="Google Shape;310;gaef9276bbe_0_1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8" name="Shape 318"/>
        <p:cNvGrpSpPr/>
        <p:nvPr/>
      </p:nvGrpSpPr>
      <p:grpSpPr>
        <a:xfrm>
          <a:off x="0" y="0"/>
          <a:ext cx="0" cy="0"/>
          <a:chOff x="0" y="0"/>
          <a:chExt cx="0" cy="0"/>
        </a:xfrm>
      </p:grpSpPr>
      <p:sp>
        <p:nvSpPr>
          <p:cNvPr id="319" name="Google Shape;319;gaef9276bbe_0_1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0" name="Google Shape;320;gaef9276bbe_0_1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What is HabEx?</a:t>
            </a:r>
            <a:endParaRPr/>
          </a:p>
          <a:p>
            <a:pPr indent="0" lvl="0" marL="0" rtl="0" algn="l">
              <a:spcBef>
                <a:spcPts val="0"/>
              </a:spcBef>
              <a:spcAft>
                <a:spcPts val="0"/>
              </a:spcAft>
              <a:buNone/>
            </a:pPr>
            <a:r>
              <a:rPr lang="en"/>
              <a:t>detecting and characterizing at least one rocky planet in the habitable zone of a sunlike star.</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One of the four next-gen Flagship space telescope candidates (Large strategic science missions)</a:t>
            </a:r>
            <a:endParaRPr/>
          </a:p>
          <a:p>
            <a:pPr indent="0" lvl="0" marL="0" rtl="0" algn="l">
              <a:spcBef>
                <a:spcPts val="0"/>
              </a:spcBef>
              <a:spcAft>
                <a:spcPts val="0"/>
              </a:spcAft>
              <a:buNone/>
            </a:pPr>
            <a:r>
              <a:rPr lang="en"/>
              <a:t> </a:t>
            </a:r>
            <a:endParaRPr/>
          </a:p>
          <a:p>
            <a:pPr indent="0" lvl="0" marL="0" rtl="0" algn="l">
              <a:spcBef>
                <a:spcPts val="0"/>
              </a:spcBef>
              <a:spcAft>
                <a:spcPts val="0"/>
              </a:spcAft>
              <a:buNone/>
            </a:pPr>
            <a:r>
              <a:t/>
            </a:r>
            <a:endParaRPr/>
          </a:p>
          <a:p>
            <a:pPr indent="0" lvl="0" marL="0" rtl="0" algn="l">
              <a:spcBef>
                <a:spcPts val="0"/>
              </a:spcBef>
              <a:spcAft>
                <a:spcPts val="0"/>
              </a:spcAft>
              <a:buNone/>
            </a:pPr>
            <a:r>
              <a:rPr lang="en" sz="1050">
                <a:solidFill>
                  <a:srgbClr val="202122"/>
                </a:solidFill>
                <a:highlight>
                  <a:srgbClr val="FFFFFF"/>
                </a:highlight>
              </a:rPr>
              <a:t>In 2016, NASA began considering four different </a:t>
            </a:r>
            <a:r>
              <a:rPr lang="en" sz="1050">
                <a:solidFill>
                  <a:srgbClr val="0B0080"/>
                </a:solidFill>
                <a:highlight>
                  <a:srgbClr val="FFFFFF"/>
                </a:highlight>
                <a:uFill>
                  <a:noFill/>
                </a:uFill>
                <a:hlinkClick r:id="rId2">
                  <a:extLst>
                    <a:ext uri="{A12FA001-AC4F-418D-AE19-62706E023703}">
                      <ahyp:hlinkClr val="tx"/>
                    </a:ext>
                  </a:extLst>
                </a:hlinkClick>
              </a:rPr>
              <a:t>space telescopes</a:t>
            </a:r>
            <a:r>
              <a:rPr lang="en" sz="1050">
                <a:solidFill>
                  <a:srgbClr val="202122"/>
                </a:solidFill>
                <a:highlight>
                  <a:srgbClr val="FFFFFF"/>
                </a:highlight>
              </a:rPr>
              <a:t> as the next Flagship (</a:t>
            </a:r>
            <a:r>
              <a:rPr lang="en" sz="1050">
                <a:solidFill>
                  <a:srgbClr val="0B0080"/>
                </a:solidFill>
                <a:highlight>
                  <a:srgbClr val="FFFFFF"/>
                </a:highlight>
                <a:uFill>
                  <a:noFill/>
                </a:uFill>
                <a:hlinkClick r:id="rId3">
                  <a:extLst>
                    <a:ext uri="{A12FA001-AC4F-418D-AE19-62706E023703}">
                      <ahyp:hlinkClr val="tx"/>
                    </a:ext>
                  </a:extLst>
                </a:hlinkClick>
              </a:rPr>
              <a:t>Large strategic science missions</a:t>
            </a:r>
            <a:r>
              <a:rPr lang="en" sz="1050">
                <a:solidFill>
                  <a:srgbClr val="202122"/>
                </a:solidFill>
                <a:highlight>
                  <a:srgbClr val="FFFFFF"/>
                </a:highlight>
              </a:rPr>
              <a:t>).</a:t>
            </a:r>
            <a:r>
              <a:rPr baseline="30000" lang="en" sz="1400">
                <a:solidFill>
                  <a:srgbClr val="0B0080"/>
                </a:solidFill>
                <a:highlight>
                  <a:srgbClr val="FFFFFF"/>
                </a:highlight>
                <a:uFill>
                  <a:noFill/>
                </a:uFill>
                <a:hlinkClick r:id="rId4">
                  <a:extLst>
                    <a:ext uri="{A12FA001-AC4F-418D-AE19-62706E023703}">
                      <ahyp:hlinkClr val="tx"/>
                    </a:ext>
                  </a:extLst>
                </a:hlinkClick>
              </a:rPr>
              <a:t>[3]</a:t>
            </a:r>
            <a:r>
              <a:rPr lang="en" sz="1050">
                <a:solidFill>
                  <a:srgbClr val="202122"/>
                </a:solidFill>
                <a:highlight>
                  <a:srgbClr val="FFFFFF"/>
                </a:highlight>
              </a:rPr>
              <a:t> They are the Habitable Exoplanet Imaging Mission (HabEx), </a:t>
            </a:r>
            <a:r>
              <a:rPr lang="en" sz="1050">
                <a:solidFill>
                  <a:srgbClr val="0B0080"/>
                </a:solidFill>
                <a:highlight>
                  <a:srgbClr val="FFFFFF"/>
                </a:highlight>
                <a:uFill>
                  <a:noFill/>
                </a:uFill>
                <a:hlinkClick r:id="rId5">
                  <a:extLst>
                    <a:ext uri="{A12FA001-AC4F-418D-AE19-62706E023703}">
                      <ahyp:hlinkClr val="tx"/>
                    </a:ext>
                  </a:extLst>
                </a:hlinkClick>
              </a:rPr>
              <a:t>Large Ultraviolet Optical Infrared Surveyor</a:t>
            </a:r>
            <a:r>
              <a:rPr lang="en" sz="1050">
                <a:solidFill>
                  <a:srgbClr val="202122"/>
                </a:solidFill>
                <a:highlight>
                  <a:srgbClr val="FFFFFF"/>
                </a:highlight>
              </a:rPr>
              <a:t> (LUVOIR), </a:t>
            </a:r>
            <a:r>
              <a:rPr lang="en" sz="1050">
                <a:solidFill>
                  <a:srgbClr val="0B0080"/>
                </a:solidFill>
                <a:highlight>
                  <a:srgbClr val="FFFFFF"/>
                </a:highlight>
                <a:uFill>
                  <a:noFill/>
                </a:uFill>
                <a:hlinkClick r:id="rId6">
                  <a:extLst>
                    <a:ext uri="{A12FA001-AC4F-418D-AE19-62706E023703}">
                      <ahyp:hlinkClr val="tx"/>
                    </a:ext>
                  </a:extLst>
                </a:hlinkClick>
              </a:rPr>
              <a:t>Origins Space Telescope</a:t>
            </a:r>
            <a:r>
              <a:rPr lang="en" sz="1050">
                <a:solidFill>
                  <a:srgbClr val="202122"/>
                </a:solidFill>
                <a:highlight>
                  <a:srgbClr val="FFFFFF"/>
                </a:highlight>
              </a:rPr>
              <a:t>, and </a:t>
            </a:r>
            <a:r>
              <a:rPr lang="en" sz="1050">
                <a:solidFill>
                  <a:srgbClr val="0B0080"/>
                </a:solidFill>
                <a:highlight>
                  <a:srgbClr val="FFFFFF"/>
                </a:highlight>
                <a:uFill>
                  <a:noFill/>
                </a:uFill>
                <a:hlinkClick r:id="rId7">
                  <a:extLst>
                    <a:ext uri="{A12FA001-AC4F-418D-AE19-62706E023703}">
                      <ahyp:hlinkClr val="tx"/>
                    </a:ext>
                  </a:extLst>
                </a:hlinkClick>
              </a:rPr>
              <a:t>Lynx X-ray Surveyor</a:t>
            </a:r>
            <a:r>
              <a:rPr lang="en" sz="1050">
                <a:solidFill>
                  <a:srgbClr val="202122"/>
                </a:solidFill>
                <a:highlight>
                  <a:srgbClr val="FFFFFF"/>
                </a:highlight>
              </a:rPr>
              <a:t>. In 2019, the four teams will turn their final reports over to the </a:t>
            </a:r>
            <a:r>
              <a:rPr lang="en" sz="1050">
                <a:solidFill>
                  <a:srgbClr val="0B0080"/>
                </a:solidFill>
                <a:highlight>
                  <a:srgbClr val="FFFFFF"/>
                </a:highlight>
                <a:uFill>
                  <a:noFill/>
                </a:uFill>
                <a:hlinkClick r:id="rId8">
                  <a:extLst>
                    <a:ext uri="{A12FA001-AC4F-418D-AE19-62706E023703}">
                      <ahyp:hlinkClr val="tx"/>
                    </a:ext>
                  </a:extLst>
                </a:hlinkClick>
              </a:rPr>
              <a:t>National Academy of Sciences</a:t>
            </a:r>
            <a:r>
              <a:rPr lang="en" sz="1050">
                <a:solidFill>
                  <a:srgbClr val="202122"/>
                </a:solidFill>
                <a:highlight>
                  <a:srgbClr val="FFFFFF"/>
                </a:highlight>
              </a:rPr>
              <a:t>, whose independent </a:t>
            </a:r>
            <a:r>
              <a:rPr lang="en" sz="1050">
                <a:solidFill>
                  <a:srgbClr val="0B0080"/>
                </a:solidFill>
                <a:highlight>
                  <a:srgbClr val="FFFFFF"/>
                </a:highlight>
                <a:uFill>
                  <a:noFill/>
                </a:uFill>
                <a:hlinkClick r:id="rId9">
                  <a:extLst>
                    <a:ext uri="{A12FA001-AC4F-418D-AE19-62706E023703}">
                      <ahyp:hlinkClr val="tx"/>
                    </a:ext>
                  </a:extLst>
                </a:hlinkClick>
              </a:rPr>
              <a:t>Decadal Survey</a:t>
            </a:r>
            <a:r>
              <a:rPr lang="en" sz="1050">
                <a:solidFill>
                  <a:srgbClr val="202122"/>
                </a:solidFill>
                <a:highlight>
                  <a:srgbClr val="FFFFFF"/>
                </a:highlight>
              </a:rPr>
              <a:t> committee advises NASA on which mission should take top priority. Selection is due to take place in 2021, and if selected, launch would be in approximately 2035.</a:t>
            </a:r>
            <a:r>
              <a:rPr baseline="30000" lang="en" sz="1400">
                <a:solidFill>
                  <a:srgbClr val="0B0080"/>
                </a:solidFill>
                <a:highlight>
                  <a:srgbClr val="FFFFFF"/>
                </a:highlight>
                <a:uFill>
                  <a:noFill/>
                </a:uFill>
                <a:hlinkClick r:id="rId10">
                  <a:extLst>
                    <a:ext uri="{A12FA001-AC4F-418D-AE19-62706E023703}">
                      <ahyp:hlinkClr val="tx"/>
                    </a:ext>
                  </a:extLst>
                </a:hlinkClick>
              </a:rPr>
              <a:t>[3]</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0" name="Shape 330"/>
        <p:cNvGrpSpPr/>
        <p:nvPr/>
      </p:nvGrpSpPr>
      <p:grpSpPr>
        <a:xfrm>
          <a:off x="0" y="0"/>
          <a:ext cx="0" cy="0"/>
          <a:chOff x="0" y="0"/>
          <a:chExt cx="0" cy="0"/>
        </a:xfrm>
      </p:grpSpPr>
      <p:sp>
        <p:nvSpPr>
          <p:cNvPr id="331" name="Google Shape;331;gaef9276bbe_0_7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32" name="Google Shape;332;gaef9276bbe_0_7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What is HabEx?</a:t>
            </a:r>
            <a:endParaRPr/>
          </a:p>
          <a:p>
            <a:pPr indent="0" lvl="0" marL="0" rtl="0" algn="l">
              <a:spcBef>
                <a:spcPts val="0"/>
              </a:spcBef>
              <a:spcAft>
                <a:spcPts val="0"/>
              </a:spcAft>
              <a:buNone/>
            </a:pPr>
            <a:r>
              <a:rPr lang="en"/>
              <a:t>detecting and characterizing at least one rocky planet in the habitable zone of a sunlike star.</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One of the four next-gen Flagship space telescope candidates (Large strategic science missions)</a:t>
            </a:r>
            <a:endParaRPr/>
          </a:p>
          <a:p>
            <a:pPr indent="0" lvl="0" marL="0" rtl="0" algn="l">
              <a:spcBef>
                <a:spcPts val="0"/>
              </a:spcBef>
              <a:spcAft>
                <a:spcPts val="0"/>
              </a:spcAft>
              <a:buNone/>
            </a:pPr>
            <a:r>
              <a:rPr lang="en"/>
              <a:t> </a:t>
            </a:r>
            <a:endParaRPr/>
          </a:p>
          <a:p>
            <a:pPr indent="0" lvl="0" marL="0" rtl="0" algn="l">
              <a:spcBef>
                <a:spcPts val="0"/>
              </a:spcBef>
              <a:spcAft>
                <a:spcPts val="0"/>
              </a:spcAft>
              <a:buNone/>
            </a:pPr>
            <a:r>
              <a:t/>
            </a:r>
            <a:endParaRPr/>
          </a:p>
          <a:p>
            <a:pPr indent="0" lvl="0" marL="0" rtl="0" algn="l">
              <a:spcBef>
                <a:spcPts val="0"/>
              </a:spcBef>
              <a:spcAft>
                <a:spcPts val="0"/>
              </a:spcAft>
              <a:buNone/>
            </a:pPr>
            <a:r>
              <a:rPr lang="en" sz="1050">
                <a:solidFill>
                  <a:srgbClr val="202122"/>
                </a:solidFill>
                <a:highlight>
                  <a:srgbClr val="FFFFFF"/>
                </a:highlight>
              </a:rPr>
              <a:t>In 2016, NASA began considering four different </a:t>
            </a:r>
            <a:r>
              <a:rPr lang="en" sz="1050">
                <a:solidFill>
                  <a:srgbClr val="0B0080"/>
                </a:solidFill>
                <a:highlight>
                  <a:srgbClr val="FFFFFF"/>
                </a:highlight>
                <a:uFill>
                  <a:noFill/>
                </a:uFill>
                <a:hlinkClick r:id="rId2">
                  <a:extLst>
                    <a:ext uri="{A12FA001-AC4F-418D-AE19-62706E023703}">
                      <ahyp:hlinkClr val="tx"/>
                    </a:ext>
                  </a:extLst>
                </a:hlinkClick>
              </a:rPr>
              <a:t>space telescopes</a:t>
            </a:r>
            <a:r>
              <a:rPr lang="en" sz="1050">
                <a:solidFill>
                  <a:srgbClr val="202122"/>
                </a:solidFill>
                <a:highlight>
                  <a:srgbClr val="FFFFFF"/>
                </a:highlight>
              </a:rPr>
              <a:t> as the next Flagship (</a:t>
            </a:r>
            <a:r>
              <a:rPr lang="en" sz="1050">
                <a:solidFill>
                  <a:srgbClr val="0B0080"/>
                </a:solidFill>
                <a:highlight>
                  <a:srgbClr val="FFFFFF"/>
                </a:highlight>
                <a:uFill>
                  <a:noFill/>
                </a:uFill>
                <a:hlinkClick r:id="rId3">
                  <a:extLst>
                    <a:ext uri="{A12FA001-AC4F-418D-AE19-62706E023703}">
                      <ahyp:hlinkClr val="tx"/>
                    </a:ext>
                  </a:extLst>
                </a:hlinkClick>
              </a:rPr>
              <a:t>Large strategic science missions</a:t>
            </a:r>
            <a:r>
              <a:rPr lang="en" sz="1050">
                <a:solidFill>
                  <a:srgbClr val="202122"/>
                </a:solidFill>
                <a:highlight>
                  <a:srgbClr val="FFFFFF"/>
                </a:highlight>
              </a:rPr>
              <a:t>).</a:t>
            </a:r>
            <a:r>
              <a:rPr baseline="30000" lang="en" sz="1400">
                <a:solidFill>
                  <a:srgbClr val="0B0080"/>
                </a:solidFill>
                <a:highlight>
                  <a:srgbClr val="FFFFFF"/>
                </a:highlight>
                <a:uFill>
                  <a:noFill/>
                </a:uFill>
                <a:hlinkClick r:id="rId4">
                  <a:extLst>
                    <a:ext uri="{A12FA001-AC4F-418D-AE19-62706E023703}">
                      <ahyp:hlinkClr val="tx"/>
                    </a:ext>
                  </a:extLst>
                </a:hlinkClick>
              </a:rPr>
              <a:t>[3]</a:t>
            </a:r>
            <a:r>
              <a:rPr lang="en" sz="1050">
                <a:solidFill>
                  <a:srgbClr val="202122"/>
                </a:solidFill>
                <a:highlight>
                  <a:srgbClr val="FFFFFF"/>
                </a:highlight>
              </a:rPr>
              <a:t> They are the Habitable Exoplanet Imaging Mission (HabEx), </a:t>
            </a:r>
            <a:r>
              <a:rPr lang="en" sz="1050">
                <a:solidFill>
                  <a:srgbClr val="0B0080"/>
                </a:solidFill>
                <a:highlight>
                  <a:srgbClr val="FFFFFF"/>
                </a:highlight>
                <a:uFill>
                  <a:noFill/>
                </a:uFill>
                <a:hlinkClick r:id="rId5">
                  <a:extLst>
                    <a:ext uri="{A12FA001-AC4F-418D-AE19-62706E023703}">
                      <ahyp:hlinkClr val="tx"/>
                    </a:ext>
                  </a:extLst>
                </a:hlinkClick>
              </a:rPr>
              <a:t>Large Ultraviolet Optical Infrared Surveyor</a:t>
            </a:r>
            <a:r>
              <a:rPr lang="en" sz="1050">
                <a:solidFill>
                  <a:srgbClr val="202122"/>
                </a:solidFill>
                <a:highlight>
                  <a:srgbClr val="FFFFFF"/>
                </a:highlight>
              </a:rPr>
              <a:t> (LUVOIR), </a:t>
            </a:r>
            <a:r>
              <a:rPr lang="en" sz="1050">
                <a:solidFill>
                  <a:srgbClr val="0B0080"/>
                </a:solidFill>
                <a:highlight>
                  <a:srgbClr val="FFFFFF"/>
                </a:highlight>
                <a:uFill>
                  <a:noFill/>
                </a:uFill>
                <a:hlinkClick r:id="rId6">
                  <a:extLst>
                    <a:ext uri="{A12FA001-AC4F-418D-AE19-62706E023703}">
                      <ahyp:hlinkClr val="tx"/>
                    </a:ext>
                  </a:extLst>
                </a:hlinkClick>
              </a:rPr>
              <a:t>Origins Space Telescope</a:t>
            </a:r>
            <a:r>
              <a:rPr lang="en" sz="1050">
                <a:solidFill>
                  <a:srgbClr val="202122"/>
                </a:solidFill>
                <a:highlight>
                  <a:srgbClr val="FFFFFF"/>
                </a:highlight>
              </a:rPr>
              <a:t>, and </a:t>
            </a:r>
            <a:r>
              <a:rPr lang="en" sz="1050">
                <a:solidFill>
                  <a:srgbClr val="0B0080"/>
                </a:solidFill>
                <a:highlight>
                  <a:srgbClr val="FFFFFF"/>
                </a:highlight>
                <a:uFill>
                  <a:noFill/>
                </a:uFill>
                <a:hlinkClick r:id="rId7">
                  <a:extLst>
                    <a:ext uri="{A12FA001-AC4F-418D-AE19-62706E023703}">
                      <ahyp:hlinkClr val="tx"/>
                    </a:ext>
                  </a:extLst>
                </a:hlinkClick>
              </a:rPr>
              <a:t>Lynx X-ray Surveyor</a:t>
            </a:r>
            <a:r>
              <a:rPr lang="en" sz="1050">
                <a:solidFill>
                  <a:srgbClr val="202122"/>
                </a:solidFill>
                <a:highlight>
                  <a:srgbClr val="FFFFFF"/>
                </a:highlight>
              </a:rPr>
              <a:t>. In 2019, the four teams will turn their final reports over to the </a:t>
            </a:r>
            <a:r>
              <a:rPr lang="en" sz="1050">
                <a:solidFill>
                  <a:srgbClr val="0B0080"/>
                </a:solidFill>
                <a:highlight>
                  <a:srgbClr val="FFFFFF"/>
                </a:highlight>
                <a:uFill>
                  <a:noFill/>
                </a:uFill>
                <a:hlinkClick r:id="rId8">
                  <a:extLst>
                    <a:ext uri="{A12FA001-AC4F-418D-AE19-62706E023703}">
                      <ahyp:hlinkClr val="tx"/>
                    </a:ext>
                  </a:extLst>
                </a:hlinkClick>
              </a:rPr>
              <a:t>National Academy of Sciences</a:t>
            </a:r>
            <a:r>
              <a:rPr lang="en" sz="1050">
                <a:solidFill>
                  <a:srgbClr val="202122"/>
                </a:solidFill>
                <a:highlight>
                  <a:srgbClr val="FFFFFF"/>
                </a:highlight>
              </a:rPr>
              <a:t>, whose independent </a:t>
            </a:r>
            <a:r>
              <a:rPr lang="en" sz="1050">
                <a:solidFill>
                  <a:srgbClr val="0B0080"/>
                </a:solidFill>
                <a:highlight>
                  <a:srgbClr val="FFFFFF"/>
                </a:highlight>
                <a:uFill>
                  <a:noFill/>
                </a:uFill>
                <a:hlinkClick r:id="rId9">
                  <a:extLst>
                    <a:ext uri="{A12FA001-AC4F-418D-AE19-62706E023703}">
                      <ahyp:hlinkClr val="tx"/>
                    </a:ext>
                  </a:extLst>
                </a:hlinkClick>
              </a:rPr>
              <a:t>Decadal Survey</a:t>
            </a:r>
            <a:r>
              <a:rPr lang="en" sz="1050">
                <a:solidFill>
                  <a:srgbClr val="202122"/>
                </a:solidFill>
                <a:highlight>
                  <a:srgbClr val="FFFFFF"/>
                </a:highlight>
              </a:rPr>
              <a:t> committee advises NASA on which mission should take top priority. Selection is due to take place in 2021, and if selected, launch would be in approximately 2035.</a:t>
            </a:r>
            <a:r>
              <a:rPr baseline="30000" lang="en" sz="1400">
                <a:solidFill>
                  <a:srgbClr val="0B0080"/>
                </a:solidFill>
                <a:highlight>
                  <a:srgbClr val="FFFFFF"/>
                </a:highlight>
                <a:uFill>
                  <a:noFill/>
                </a:uFill>
                <a:hlinkClick r:id="rId10">
                  <a:extLst>
                    <a:ext uri="{A12FA001-AC4F-418D-AE19-62706E023703}">
                      <ahyp:hlinkClr val="tx"/>
                    </a:ext>
                  </a:extLst>
                </a:hlinkClick>
              </a:rPr>
              <a:t>[3]</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1" name="Shape 341"/>
        <p:cNvGrpSpPr/>
        <p:nvPr/>
      </p:nvGrpSpPr>
      <p:grpSpPr>
        <a:xfrm>
          <a:off x="0" y="0"/>
          <a:ext cx="0" cy="0"/>
          <a:chOff x="0" y="0"/>
          <a:chExt cx="0" cy="0"/>
        </a:xfrm>
      </p:grpSpPr>
      <p:sp>
        <p:nvSpPr>
          <p:cNvPr id="342" name="Google Shape;342;gaef9276bbe_0_1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3" name="Google Shape;343;gaef9276bbe_0_1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Telescope Spec</a:t>
            </a:r>
            <a:endParaRPr/>
          </a:p>
          <a:p>
            <a:pPr indent="0" lvl="0" marL="0" rtl="0" algn="l">
              <a:spcBef>
                <a:spcPts val="0"/>
              </a:spcBef>
              <a:spcAft>
                <a:spcPts val="0"/>
              </a:spcAft>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7" name="Shape 347"/>
        <p:cNvGrpSpPr/>
        <p:nvPr/>
      </p:nvGrpSpPr>
      <p:grpSpPr>
        <a:xfrm>
          <a:off x="0" y="0"/>
          <a:ext cx="0" cy="0"/>
          <a:chOff x="0" y="0"/>
          <a:chExt cx="0" cy="0"/>
        </a:xfrm>
      </p:grpSpPr>
      <p:sp>
        <p:nvSpPr>
          <p:cNvPr id="348" name="Google Shape;348;gaef9276bbe_0_7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9" name="Google Shape;349;gaef9276bbe_0_7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Telescope Spec</a:t>
            </a:r>
            <a:endParaRPr/>
          </a:p>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 name="Shape 78"/>
        <p:cNvGrpSpPr/>
        <p:nvPr/>
      </p:nvGrpSpPr>
      <p:grpSpPr>
        <a:xfrm>
          <a:off x="0" y="0"/>
          <a:ext cx="0" cy="0"/>
          <a:chOff x="0" y="0"/>
          <a:chExt cx="0" cy="0"/>
        </a:xfrm>
      </p:grpSpPr>
      <p:sp>
        <p:nvSpPr>
          <p:cNvPr id="79" name="Google Shape;79;gaea6df1a36_1_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0" name="Google Shape;80;gaea6df1a36_1_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7" name="Shape 357"/>
        <p:cNvGrpSpPr/>
        <p:nvPr/>
      </p:nvGrpSpPr>
      <p:grpSpPr>
        <a:xfrm>
          <a:off x="0" y="0"/>
          <a:ext cx="0" cy="0"/>
          <a:chOff x="0" y="0"/>
          <a:chExt cx="0" cy="0"/>
        </a:xfrm>
      </p:grpSpPr>
      <p:sp>
        <p:nvSpPr>
          <p:cNvPr id="358" name="Google Shape;358;gaef9276bbe_0_14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59" name="Google Shape;359;gaef9276bbe_0_1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3" name="Shape 363"/>
        <p:cNvGrpSpPr/>
        <p:nvPr/>
      </p:nvGrpSpPr>
      <p:grpSpPr>
        <a:xfrm>
          <a:off x="0" y="0"/>
          <a:ext cx="0" cy="0"/>
          <a:chOff x="0" y="0"/>
          <a:chExt cx="0" cy="0"/>
        </a:xfrm>
      </p:grpSpPr>
      <p:sp>
        <p:nvSpPr>
          <p:cNvPr id="364" name="Google Shape;364;gaef9276bbe_0_14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65" name="Google Shape;365;gaef9276bbe_0_14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9" name="Shape 369"/>
        <p:cNvGrpSpPr/>
        <p:nvPr/>
      </p:nvGrpSpPr>
      <p:grpSpPr>
        <a:xfrm>
          <a:off x="0" y="0"/>
          <a:ext cx="0" cy="0"/>
          <a:chOff x="0" y="0"/>
          <a:chExt cx="0" cy="0"/>
        </a:xfrm>
      </p:grpSpPr>
      <p:sp>
        <p:nvSpPr>
          <p:cNvPr id="370" name="Google Shape;370;gaef9276bbe_0_20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71" name="Google Shape;371;gaef9276bbe_0_20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4" name="Shape 374"/>
        <p:cNvGrpSpPr/>
        <p:nvPr/>
      </p:nvGrpSpPr>
      <p:grpSpPr>
        <a:xfrm>
          <a:off x="0" y="0"/>
          <a:ext cx="0" cy="0"/>
          <a:chOff x="0" y="0"/>
          <a:chExt cx="0" cy="0"/>
        </a:xfrm>
      </p:grpSpPr>
      <p:sp>
        <p:nvSpPr>
          <p:cNvPr id="375" name="Google Shape;375;gaef9276bbe_0_20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76" name="Google Shape;376;gaef9276bbe_0_20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6" name="Shape 386"/>
        <p:cNvGrpSpPr/>
        <p:nvPr/>
      </p:nvGrpSpPr>
      <p:grpSpPr>
        <a:xfrm>
          <a:off x="0" y="0"/>
          <a:ext cx="0" cy="0"/>
          <a:chOff x="0" y="0"/>
          <a:chExt cx="0" cy="0"/>
        </a:xfrm>
      </p:grpSpPr>
      <p:sp>
        <p:nvSpPr>
          <p:cNvPr id="387" name="Google Shape;387;gaef9276bbe_0_21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88" name="Google Shape;388;gaef9276bbe_0_21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6" name="Shape 396"/>
        <p:cNvGrpSpPr/>
        <p:nvPr/>
      </p:nvGrpSpPr>
      <p:grpSpPr>
        <a:xfrm>
          <a:off x="0" y="0"/>
          <a:ext cx="0" cy="0"/>
          <a:chOff x="0" y="0"/>
          <a:chExt cx="0" cy="0"/>
        </a:xfrm>
      </p:grpSpPr>
      <p:sp>
        <p:nvSpPr>
          <p:cNvPr id="397" name="Google Shape;397;gaef9276bbe_0_74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98" name="Google Shape;398;gaef9276bbe_0_7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5" name="Shape 405"/>
        <p:cNvGrpSpPr/>
        <p:nvPr/>
      </p:nvGrpSpPr>
      <p:grpSpPr>
        <a:xfrm>
          <a:off x="0" y="0"/>
          <a:ext cx="0" cy="0"/>
          <a:chOff x="0" y="0"/>
          <a:chExt cx="0" cy="0"/>
        </a:xfrm>
      </p:grpSpPr>
      <p:sp>
        <p:nvSpPr>
          <p:cNvPr id="406" name="Google Shape;406;gaef9276bbe_0_22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07" name="Google Shape;407;gaef9276bbe_0_22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6" name="Shape 416"/>
        <p:cNvGrpSpPr/>
        <p:nvPr/>
      </p:nvGrpSpPr>
      <p:grpSpPr>
        <a:xfrm>
          <a:off x="0" y="0"/>
          <a:ext cx="0" cy="0"/>
          <a:chOff x="0" y="0"/>
          <a:chExt cx="0" cy="0"/>
        </a:xfrm>
      </p:grpSpPr>
      <p:sp>
        <p:nvSpPr>
          <p:cNvPr id="417" name="Google Shape;417;gaef9276bbe_0_23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18" name="Google Shape;418;gaef9276bbe_0_23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9" name="Shape 429"/>
        <p:cNvGrpSpPr/>
        <p:nvPr/>
      </p:nvGrpSpPr>
      <p:grpSpPr>
        <a:xfrm>
          <a:off x="0" y="0"/>
          <a:ext cx="0" cy="0"/>
          <a:chOff x="0" y="0"/>
          <a:chExt cx="0" cy="0"/>
        </a:xfrm>
      </p:grpSpPr>
      <p:sp>
        <p:nvSpPr>
          <p:cNvPr id="430" name="Google Shape;430;gaef9276bbe_0_75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31" name="Google Shape;431;gaef9276bbe_0_75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MISC-T : P</a:t>
            </a:r>
            <a:r>
              <a:rPr lang="en"/>
              <a:t>upil densification to mitigate observatory jitter</a:t>
            </a:r>
            <a:endParaRPr/>
          </a:p>
          <a:p>
            <a:pPr indent="0" lvl="0" marL="0" rtl="0" algn="l">
              <a:lnSpc>
                <a:spcPct val="100000"/>
              </a:lnSpc>
              <a:spcBef>
                <a:spcPts val="0"/>
              </a:spcBef>
              <a:spcAft>
                <a:spcPts val="0"/>
              </a:spcAft>
              <a:buClr>
                <a:schemeClr val="dk1"/>
              </a:buClr>
              <a:buSzPts val="1100"/>
              <a:buFont typeface="Arial"/>
              <a:buNone/>
            </a:pPr>
            <a:r>
              <a:rPr lang="en"/>
              <a:t>Upscope options</a:t>
            </a:r>
            <a:endParaRPr/>
          </a:p>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6" name="Shape 436"/>
        <p:cNvGrpSpPr/>
        <p:nvPr/>
      </p:nvGrpSpPr>
      <p:grpSpPr>
        <a:xfrm>
          <a:off x="0" y="0"/>
          <a:ext cx="0" cy="0"/>
          <a:chOff x="0" y="0"/>
          <a:chExt cx="0" cy="0"/>
        </a:xfrm>
      </p:grpSpPr>
      <p:sp>
        <p:nvSpPr>
          <p:cNvPr id="437" name="Google Shape;437;gaef9276bbe_0_76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38" name="Google Shape;438;gaef9276bbe_0_76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gaea6df1a36_1_3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6" name="Google Shape;86;gaea6df1a36_1_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4" name="Shape 444"/>
        <p:cNvGrpSpPr/>
        <p:nvPr/>
      </p:nvGrpSpPr>
      <p:grpSpPr>
        <a:xfrm>
          <a:off x="0" y="0"/>
          <a:ext cx="0" cy="0"/>
          <a:chOff x="0" y="0"/>
          <a:chExt cx="0" cy="0"/>
        </a:xfrm>
      </p:grpSpPr>
      <p:sp>
        <p:nvSpPr>
          <p:cNvPr id="445" name="Google Shape;445;gaef9276bbe_0_39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46" name="Google Shape;446;gaef9276bbe_0_39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1" name="Shape 451"/>
        <p:cNvGrpSpPr/>
        <p:nvPr/>
      </p:nvGrpSpPr>
      <p:grpSpPr>
        <a:xfrm>
          <a:off x="0" y="0"/>
          <a:ext cx="0" cy="0"/>
          <a:chOff x="0" y="0"/>
          <a:chExt cx="0" cy="0"/>
        </a:xfrm>
      </p:grpSpPr>
      <p:sp>
        <p:nvSpPr>
          <p:cNvPr id="452" name="Google Shape;452;gaef9276bbe_0_29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53" name="Google Shape;453;gaef9276bbe_0_29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9" name="Shape 459"/>
        <p:cNvGrpSpPr/>
        <p:nvPr/>
      </p:nvGrpSpPr>
      <p:grpSpPr>
        <a:xfrm>
          <a:off x="0" y="0"/>
          <a:ext cx="0" cy="0"/>
          <a:chOff x="0" y="0"/>
          <a:chExt cx="0" cy="0"/>
        </a:xfrm>
      </p:grpSpPr>
      <p:sp>
        <p:nvSpPr>
          <p:cNvPr id="460" name="Google Shape;460;gaef9276bbe_0_299: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461" name="Google Shape;461;gaef9276bbe_0_29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3" name="Shape 483"/>
        <p:cNvGrpSpPr/>
        <p:nvPr/>
      </p:nvGrpSpPr>
      <p:grpSpPr>
        <a:xfrm>
          <a:off x="0" y="0"/>
          <a:ext cx="0" cy="0"/>
          <a:chOff x="0" y="0"/>
          <a:chExt cx="0" cy="0"/>
        </a:xfrm>
      </p:grpSpPr>
      <p:sp>
        <p:nvSpPr>
          <p:cNvPr id="484" name="Google Shape;484;gaef9276bbe_0_322: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485" name="Google Shape;485;gaef9276bbe_0_3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3" name="Shape 503"/>
        <p:cNvGrpSpPr/>
        <p:nvPr/>
      </p:nvGrpSpPr>
      <p:grpSpPr>
        <a:xfrm>
          <a:off x="0" y="0"/>
          <a:ext cx="0" cy="0"/>
          <a:chOff x="0" y="0"/>
          <a:chExt cx="0" cy="0"/>
        </a:xfrm>
      </p:grpSpPr>
      <p:sp>
        <p:nvSpPr>
          <p:cNvPr id="504" name="Google Shape;504;gaef9276bbe_0_40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05" name="Google Shape;505;gaef9276bbe_0_40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8" name="Shape 508"/>
        <p:cNvGrpSpPr/>
        <p:nvPr/>
      </p:nvGrpSpPr>
      <p:grpSpPr>
        <a:xfrm>
          <a:off x="0" y="0"/>
          <a:ext cx="0" cy="0"/>
          <a:chOff x="0" y="0"/>
          <a:chExt cx="0" cy="0"/>
        </a:xfrm>
      </p:grpSpPr>
      <p:sp>
        <p:nvSpPr>
          <p:cNvPr id="509" name="Google Shape;509;gaef9276bbe_0_40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10" name="Google Shape;510;gaef9276bbe_0_40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5" name="Shape 515"/>
        <p:cNvGrpSpPr/>
        <p:nvPr/>
      </p:nvGrpSpPr>
      <p:grpSpPr>
        <a:xfrm>
          <a:off x="0" y="0"/>
          <a:ext cx="0" cy="0"/>
          <a:chOff x="0" y="0"/>
          <a:chExt cx="0" cy="0"/>
        </a:xfrm>
      </p:grpSpPr>
      <p:sp>
        <p:nvSpPr>
          <p:cNvPr id="516" name="Google Shape;516;gaef9276bbe_0_41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17" name="Google Shape;517;gaef9276bbe_0_4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9" name="Shape 529"/>
        <p:cNvGrpSpPr/>
        <p:nvPr/>
      </p:nvGrpSpPr>
      <p:grpSpPr>
        <a:xfrm>
          <a:off x="0" y="0"/>
          <a:ext cx="0" cy="0"/>
          <a:chOff x="0" y="0"/>
          <a:chExt cx="0" cy="0"/>
        </a:xfrm>
      </p:grpSpPr>
      <p:sp>
        <p:nvSpPr>
          <p:cNvPr id="530" name="Google Shape;530;gaef9276bbe_0_46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31" name="Google Shape;531;gaef9276bbe_0_46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900">
                <a:solidFill>
                  <a:schemeClr val="dk1"/>
                </a:solidFill>
              </a:rPr>
              <a:t>Science Goals</a:t>
            </a:r>
            <a:endParaRPr sz="900">
              <a:solidFill>
                <a:schemeClr val="dk1"/>
              </a:solidFill>
            </a:endParaRPr>
          </a:p>
          <a:p>
            <a:pPr indent="0" lvl="0" marL="0" rtl="0" algn="l">
              <a:lnSpc>
                <a:spcPct val="115000"/>
              </a:lnSpc>
              <a:spcBef>
                <a:spcPts val="0"/>
              </a:spcBef>
              <a:spcAft>
                <a:spcPts val="0"/>
              </a:spcAft>
              <a:buNone/>
            </a:pPr>
            <a:r>
              <a:rPr lang="en" sz="900">
                <a:solidFill>
                  <a:schemeClr val="dk1"/>
                </a:solidFill>
              </a:rPr>
              <a:t>Probe Spec + Instruments</a:t>
            </a:r>
            <a:endParaRPr sz="900">
              <a:solidFill>
                <a:schemeClr val="dk1"/>
              </a:solidFill>
            </a:endParaRPr>
          </a:p>
          <a:p>
            <a:pPr indent="0" lvl="0" marL="0" rtl="0" algn="l">
              <a:lnSpc>
                <a:spcPct val="115000"/>
              </a:lnSpc>
              <a:spcBef>
                <a:spcPts val="0"/>
              </a:spcBef>
              <a:spcAft>
                <a:spcPts val="0"/>
              </a:spcAft>
              <a:buNone/>
            </a:pPr>
            <a:r>
              <a:rPr lang="en" sz="900">
                <a:solidFill>
                  <a:schemeClr val="dk1"/>
                </a:solidFill>
              </a:rPr>
              <a:t>Ability &amp; Expected Outputs</a:t>
            </a:r>
            <a:endParaRPr sz="900">
              <a:solidFill>
                <a:schemeClr val="dk1"/>
              </a:solidFill>
            </a:endParaRPr>
          </a:p>
          <a:p>
            <a:pPr indent="0" lvl="0" marL="0" rtl="0" algn="l">
              <a:lnSpc>
                <a:spcPct val="115000"/>
              </a:lnSpc>
              <a:spcBef>
                <a:spcPts val="0"/>
              </a:spcBef>
              <a:spcAft>
                <a:spcPts val="0"/>
              </a:spcAft>
              <a:buNone/>
            </a:pPr>
            <a:r>
              <a:rPr lang="en" sz="900">
                <a:solidFill>
                  <a:schemeClr val="dk1"/>
                </a:solidFill>
              </a:rPr>
              <a:t>Expected Costs</a:t>
            </a:r>
            <a:endParaRPr sz="900">
              <a:solidFill>
                <a:schemeClr val="dk1"/>
              </a:solidFill>
            </a:endParaRPr>
          </a:p>
          <a:p>
            <a:pPr indent="0" lvl="0" marL="0" rtl="0" algn="l">
              <a:lnSpc>
                <a:spcPct val="115000"/>
              </a:lnSpc>
              <a:spcBef>
                <a:spcPts val="0"/>
              </a:spcBef>
              <a:spcAft>
                <a:spcPts val="0"/>
              </a:spcAft>
              <a:buNone/>
            </a:pPr>
            <a:r>
              <a:rPr lang="en" sz="900">
                <a:solidFill>
                  <a:schemeClr val="dk1"/>
                </a:solidFill>
              </a:rPr>
              <a:t>Mission Overview</a:t>
            </a:r>
            <a:endParaRPr sz="900">
              <a:solidFill>
                <a:schemeClr val="dk1"/>
              </a:solidFill>
            </a:endParaRPr>
          </a:p>
          <a:p>
            <a:pPr indent="0" lvl="0" marL="0" rtl="0" algn="l">
              <a:lnSpc>
                <a:spcPct val="115000"/>
              </a:lnSpc>
              <a:spcBef>
                <a:spcPts val="0"/>
              </a:spcBef>
              <a:spcAft>
                <a:spcPts val="0"/>
              </a:spcAft>
              <a:buNone/>
            </a:pPr>
            <a:r>
              <a:t/>
            </a:r>
            <a:endParaRPr sz="900">
              <a:solidFill>
                <a:schemeClr val="dk1"/>
              </a:solidFill>
            </a:endParaRPr>
          </a:p>
          <a:p>
            <a:pPr indent="0" lvl="0" marL="0" rtl="0" algn="l">
              <a:lnSpc>
                <a:spcPct val="115000"/>
              </a:lnSpc>
              <a:spcBef>
                <a:spcPts val="0"/>
              </a:spcBef>
              <a:spcAft>
                <a:spcPts val="0"/>
              </a:spcAft>
              <a:buNone/>
            </a:pPr>
            <a:r>
              <a:t/>
            </a:r>
            <a:endParaRPr sz="900">
              <a:solidFill>
                <a:schemeClr val="dk1"/>
              </a:solidFill>
            </a:endParaRPr>
          </a:p>
          <a:p>
            <a:pPr indent="0" lvl="0" marL="0" rtl="0" algn="l">
              <a:lnSpc>
                <a:spcPct val="115000"/>
              </a:lnSpc>
              <a:spcBef>
                <a:spcPts val="0"/>
              </a:spcBef>
              <a:spcAft>
                <a:spcPts val="0"/>
              </a:spcAft>
              <a:buNone/>
            </a:pPr>
            <a:r>
              <a:rPr lang="en" sz="900">
                <a:solidFill>
                  <a:schemeClr val="dk1"/>
                </a:solidFill>
              </a:rPr>
              <a:t>EarthFinder : A Diffraction-limited Precise Radial Velocity Observatory in Space (Partial Selection); </a:t>
            </a:r>
            <a:r>
              <a:rPr lang="en" sz="1000">
                <a:solidFill>
                  <a:schemeClr val="dk1"/>
                </a:solidFill>
                <a:highlight>
                  <a:srgbClr val="FFFFFF"/>
                </a:highlight>
                <a:latin typeface="Georgia"/>
                <a:ea typeface="Georgia"/>
                <a:cs typeface="Georgia"/>
                <a:sym typeface="Georgia"/>
              </a:rPr>
              <a:t>Characterizing Nearby Stellar Exoplanet Systems With Earth-mass Analogs For Future Direct Imaging</a:t>
            </a:r>
            <a:endParaRPr sz="1000">
              <a:solidFill>
                <a:schemeClr val="dk1"/>
              </a:solidFill>
              <a:highlight>
                <a:srgbClr val="FFFFFF"/>
              </a:highlight>
              <a:latin typeface="Georgia"/>
              <a:ea typeface="Georgia"/>
              <a:cs typeface="Georgia"/>
              <a:sym typeface="Georgia"/>
            </a:endParaRPr>
          </a:p>
          <a:p>
            <a:pPr indent="0" lvl="0" marL="0" rtl="0" algn="l">
              <a:lnSpc>
                <a:spcPct val="115000"/>
              </a:lnSpc>
              <a:spcBef>
                <a:spcPts val="0"/>
              </a:spcBef>
              <a:spcAft>
                <a:spcPts val="0"/>
              </a:spcAft>
              <a:buNone/>
            </a:pPr>
            <a:r>
              <a:t/>
            </a:r>
            <a:endParaRPr sz="900">
              <a:solidFill>
                <a:schemeClr val="dk1"/>
              </a:solidFill>
            </a:endParaRPr>
          </a:p>
          <a:p>
            <a:pPr indent="0" lvl="0" marL="0" rtl="0" algn="l">
              <a:lnSpc>
                <a:spcPct val="115000"/>
              </a:lnSpc>
              <a:spcBef>
                <a:spcPts val="0"/>
              </a:spcBef>
              <a:spcAft>
                <a:spcPts val="0"/>
              </a:spcAft>
              <a:buNone/>
            </a:pPr>
            <a:r>
              <a:t/>
            </a:r>
            <a:endParaRPr sz="900">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sz="900">
                <a:solidFill>
                  <a:schemeClr val="dk1"/>
                </a:solidFill>
              </a:rPr>
              <a:t>The primary goal of the NASA EarthFinder Probe study was to investigate the necessity of a space mission to achieve the PRV precision required to detect Earth analogs orbiting the nearest bright stars which would also be the targets for future direct imaging missions.</a:t>
            </a:r>
            <a:endParaRPr sz="900">
              <a:solidFill>
                <a:schemeClr val="dk1"/>
              </a:solidFill>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4" name="Shape 534"/>
        <p:cNvGrpSpPr/>
        <p:nvPr/>
      </p:nvGrpSpPr>
      <p:grpSpPr>
        <a:xfrm>
          <a:off x="0" y="0"/>
          <a:ext cx="0" cy="0"/>
          <a:chOff x="0" y="0"/>
          <a:chExt cx="0" cy="0"/>
        </a:xfrm>
      </p:grpSpPr>
      <p:sp>
        <p:nvSpPr>
          <p:cNvPr id="535" name="Google Shape;535;gaef9276bbe_0_47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36" name="Google Shape;536;gaef9276bbe_0_4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850">
                <a:solidFill>
                  <a:schemeClr val="dk1"/>
                </a:solidFill>
              </a:rPr>
              <a:t>The primary science goals of EarthFinder are the precise radial velocity (PRV) detection, precise mass measurement, and orbit characterization of Earth-mass planets in</a:t>
            </a:r>
            <a:endParaRPr sz="850">
              <a:solidFill>
                <a:schemeClr val="dk1"/>
              </a:solidFill>
            </a:endParaRPr>
          </a:p>
          <a:p>
            <a:pPr indent="0" lvl="0" marL="0" rtl="0" algn="l">
              <a:lnSpc>
                <a:spcPct val="115000"/>
              </a:lnSpc>
              <a:spcBef>
                <a:spcPts val="0"/>
              </a:spcBef>
              <a:spcAft>
                <a:spcPts val="0"/>
              </a:spcAft>
              <a:buNone/>
            </a:pPr>
            <a:r>
              <a:rPr lang="en" sz="850">
                <a:solidFill>
                  <a:schemeClr val="dk1"/>
                </a:solidFill>
              </a:rPr>
              <a:t>Habitable Zone orbits around the nearest FGKM stars.</a:t>
            </a:r>
            <a:endParaRPr sz="850">
              <a:solidFill>
                <a:schemeClr val="dk1"/>
              </a:solidFill>
            </a:endParaRPr>
          </a:p>
          <a:p>
            <a:pPr indent="0" lvl="0" marL="0" rtl="0" algn="l">
              <a:lnSpc>
                <a:spcPct val="115000"/>
              </a:lnSpc>
              <a:spcBef>
                <a:spcPts val="0"/>
              </a:spcBef>
              <a:spcAft>
                <a:spcPts val="0"/>
              </a:spcAft>
              <a:buNone/>
            </a:pPr>
            <a:r>
              <a:t/>
            </a:r>
            <a:endParaRPr sz="850">
              <a:solidFill>
                <a:schemeClr val="dk1"/>
              </a:solidFill>
            </a:endParaRPr>
          </a:p>
          <a:p>
            <a:pPr indent="0" lvl="0" marL="0" rtl="0" algn="l">
              <a:lnSpc>
                <a:spcPct val="115000"/>
              </a:lnSpc>
              <a:spcBef>
                <a:spcPts val="0"/>
              </a:spcBef>
              <a:spcAft>
                <a:spcPts val="0"/>
              </a:spcAft>
              <a:buNone/>
            </a:pPr>
            <a:r>
              <a:rPr lang="en" sz="900">
                <a:solidFill>
                  <a:schemeClr val="dk1"/>
                </a:solidFill>
              </a:rPr>
              <a:t>Orbit: </a:t>
            </a:r>
            <a:endParaRPr sz="900">
              <a:solidFill>
                <a:schemeClr val="dk1"/>
              </a:solidFill>
            </a:endParaRPr>
          </a:p>
          <a:p>
            <a:pPr indent="0" lvl="0" marL="0" rtl="0" algn="l">
              <a:lnSpc>
                <a:spcPct val="115000"/>
              </a:lnSpc>
              <a:spcBef>
                <a:spcPts val="0"/>
              </a:spcBef>
              <a:spcAft>
                <a:spcPts val="0"/>
              </a:spcAft>
              <a:buNone/>
            </a:pPr>
            <a:r>
              <a:rPr lang="en" sz="900">
                <a:solidFill>
                  <a:schemeClr val="dk1"/>
                </a:solidFill>
              </a:rPr>
              <a:t>Earth-trailing (similar to Kepler and Spitzer) or Earth-Sun Lagrange-point orbit.</a:t>
            </a:r>
            <a:endParaRPr sz="900">
              <a:solidFill>
                <a:schemeClr val="dk1"/>
              </a:solidFill>
            </a:endParaRPr>
          </a:p>
          <a:p>
            <a:pPr indent="0" lvl="0" marL="0" rtl="0" algn="l">
              <a:lnSpc>
                <a:spcPct val="115000"/>
              </a:lnSpc>
              <a:spcBef>
                <a:spcPts val="0"/>
              </a:spcBef>
              <a:spcAft>
                <a:spcPts val="0"/>
              </a:spcAft>
              <a:buNone/>
            </a:pPr>
            <a:r>
              <a:t/>
            </a:r>
            <a:endParaRPr sz="900">
              <a:solidFill>
                <a:schemeClr val="dk1"/>
              </a:solidFill>
            </a:endParaRPr>
          </a:p>
          <a:p>
            <a:pPr indent="0" lvl="0" marL="0" rtl="0" algn="l">
              <a:lnSpc>
                <a:spcPct val="115000"/>
              </a:lnSpc>
              <a:spcBef>
                <a:spcPts val="0"/>
              </a:spcBef>
              <a:spcAft>
                <a:spcPts val="0"/>
              </a:spcAft>
              <a:buNone/>
            </a:pPr>
            <a:r>
              <a:rPr lang="en" sz="900">
                <a:solidFill>
                  <a:schemeClr val="dk1"/>
                </a:solidFill>
              </a:rPr>
              <a:t>EarthFinder will be placed in an Earth-Sun L2 libration point orbit, or perhaps a heliocentric drift away orbit</a:t>
            </a:r>
            <a:endParaRPr sz="900">
              <a:solidFill>
                <a:schemeClr val="dk1"/>
              </a:solidFill>
            </a:endParaRPr>
          </a:p>
          <a:p>
            <a:pPr indent="0" lvl="0" marL="0" rtl="0" algn="l">
              <a:lnSpc>
                <a:spcPct val="115000"/>
              </a:lnSpc>
              <a:spcBef>
                <a:spcPts val="0"/>
              </a:spcBef>
              <a:spcAft>
                <a:spcPts val="0"/>
              </a:spcAft>
              <a:buNone/>
            </a:pPr>
            <a:r>
              <a:t/>
            </a:r>
            <a:endParaRPr sz="900">
              <a:solidFill>
                <a:schemeClr val="dk1"/>
              </a:solidFill>
            </a:endParaRPr>
          </a:p>
          <a:p>
            <a:pPr indent="0" lvl="0" marL="0" rtl="0" algn="l">
              <a:lnSpc>
                <a:spcPct val="115000"/>
              </a:lnSpc>
              <a:spcBef>
                <a:spcPts val="0"/>
              </a:spcBef>
              <a:spcAft>
                <a:spcPts val="0"/>
              </a:spcAft>
              <a:buNone/>
            </a:pPr>
            <a:r>
              <a:rPr lang="en" sz="900">
                <a:solidFill>
                  <a:schemeClr val="dk1"/>
                </a:solidFill>
              </a:rPr>
              <a:t>Spacecraft:</a:t>
            </a:r>
            <a:endParaRPr sz="900">
              <a:solidFill>
                <a:schemeClr val="dk1"/>
              </a:solidFill>
            </a:endParaRPr>
          </a:p>
          <a:p>
            <a:pPr indent="0" lvl="0" marL="0" rtl="0" algn="l">
              <a:lnSpc>
                <a:spcPct val="115000"/>
              </a:lnSpc>
              <a:spcBef>
                <a:spcPts val="0"/>
              </a:spcBef>
              <a:spcAft>
                <a:spcPts val="0"/>
              </a:spcAft>
              <a:buNone/>
            </a:pPr>
            <a:r>
              <a:rPr lang="en" sz="900">
                <a:solidFill>
                  <a:schemeClr val="dk1"/>
                </a:solidFill>
              </a:rPr>
              <a:t>The payload, including the telescope, is mounted to</a:t>
            </a:r>
            <a:endParaRPr sz="900">
              <a:solidFill>
                <a:schemeClr val="dk1"/>
              </a:solidFill>
            </a:endParaRPr>
          </a:p>
          <a:p>
            <a:pPr indent="0" lvl="0" marL="0" rtl="0" algn="l">
              <a:lnSpc>
                <a:spcPct val="115000"/>
              </a:lnSpc>
              <a:spcBef>
                <a:spcPts val="0"/>
              </a:spcBef>
              <a:spcAft>
                <a:spcPts val="0"/>
              </a:spcAft>
              <a:buNone/>
            </a:pPr>
            <a:r>
              <a:rPr lang="en" sz="900">
                <a:solidFill>
                  <a:schemeClr val="dk1"/>
                </a:solidFill>
              </a:rPr>
              <a:t>the spacecraft bus on an athermal interface</a:t>
            </a:r>
            <a:endParaRPr sz="900">
              <a:solidFill>
                <a:schemeClr val="dk1"/>
              </a:solidFill>
            </a:endParaRPr>
          </a:p>
          <a:p>
            <a:pPr indent="0" lvl="0" marL="0" rtl="0" algn="l">
              <a:lnSpc>
                <a:spcPct val="115000"/>
              </a:lnSpc>
              <a:spcBef>
                <a:spcPts val="0"/>
              </a:spcBef>
              <a:spcAft>
                <a:spcPts val="0"/>
              </a:spcAft>
              <a:buNone/>
            </a:pPr>
            <a:r>
              <a:rPr lang="en" sz="900">
                <a:solidFill>
                  <a:schemeClr val="dk1"/>
                </a:solidFill>
              </a:rPr>
              <a:t>using a bipod arrangement. A cylindrical baffle</a:t>
            </a:r>
            <a:endParaRPr sz="900">
              <a:solidFill>
                <a:schemeClr val="dk1"/>
              </a:solidFill>
            </a:endParaRPr>
          </a:p>
          <a:p>
            <a:pPr indent="0" lvl="0" marL="0" rtl="0" algn="l">
              <a:lnSpc>
                <a:spcPct val="115000"/>
              </a:lnSpc>
              <a:spcBef>
                <a:spcPts val="0"/>
              </a:spcBef>
              <a:spcAft>
                <a:spcPts val="0"/>
              </a:spcAft>
              <a:buNone/>
            </a:pPr>
            <a:r>
              <a:rPr lang="en" sz="900">
                <a:solidFill>
                  <a:schemeClr val="dk1"/>
                </a:solidFill>
              </a:rPr>
              <a:t>surrounds the telescope. EarthFinder has</a:t>
            </a:r>
            <a:endParaRPr sz="900">
              <a:solidFill>
                <a:schemeClr val="dk1"/>
              </a:solidFill>
            </a:endParaRPr>
          </a:p>
          <a:p>
            <a:pPr indent="0" lvl="0" marL="0" rtl="0" algn="l">
              <a:lnSpc>
                <a:spcPct val="115000"/>
              </a:lnSpc>
              <a:spcBef>
                <a:spcPts val="0"/>
              </a:spcBef>
              <a:spcAft>
                <a:spcPts val="0"/>
              </a:spcAft>
              <a:buNone/>
            </a:pPr>
            <a:r>
              <a:rPr lang="en" sz="900">
                <a:solidFill>
                  <a:schemeClr val="dk1"/>
                </a:solidFill>
              </a:rPr>
              <a:t>thermal shields affixed to the S/C on the Sunoriented-</a:t>
            </a:r>
            <a:endParaRPr sz="900">
              <a:solidFill>
                <a:schemeClr val="dk1"/>
              </a:solidFill>
            </a:endParaRPr>
          </a:p>
          <a:p>
            <a:pPr indent="0" lvl="0" marL="0" rtl="0" algn="l">
              <a:lnSpc>
                <a:spcPct val="115000"/>
              </a:lnSpc>
              <a:spcBef>
                <a:spcPts val="0"/>
              </a:spcBef>
              <a:spcAft>
                <a:spcPts val="0"/>
              </a:spcAft>
              <a:buNone/>
            </a:pPr>
            <a:r>
              <a:rPr lang="en" sz="900">
                <a:solidFill>
                  <a:schemeClr val="dk1"/>
                </a:solidFill>
              </a:rPr>
              <a:t>side of the telescope baffle, along with</a:t>
            </a:r>
            <a:endParaRPr sz="900">
              <a:solidFill>
                <a:schemeClr val="dk1"/>
              </a:solidFill>
            </a:endParaRPr>
          </a:p>
          <a:p>
            <a:pPr indent="0" lvl="0" marL="0" rtl="0" algn="l">
              <a:lnSpc>
                <a:spcPct val="115000"/>
              </a:lnSpc>
              <a:spcBef>
                <a:spcPts val="0"/>
              </a:spcBef>
              <a:spcAft>
                <a:spcPts val="0"/>
              </a:spcAft>
              <a:buNone/>
            </a:pPr>
            <a:r>
              <a:rPr lang="en" sz="900">
                <a:solidFill>
                  <a:schemeClr val="dk1"/>
                </a:solidFill>
              </a:rPr>
              <a:t>solar arrays (also fixed to the S/C) installed</a:t>
            </a:r>
            <a:endParaRPr sz="900">
              <a:solidFill>
                <a:schemeClr val="dk1"/>
              </a:solidFill>
            </a:endParaRPr>
          </a:p>
          <a:p>
            <a:pPr indent="0" lvl="0" marL="0" rtl="0" algn="l">
              <a:lnSpc>
                <a:spcPct val="115000"/>
              </a:lnSpc>
              <a:spcBef>
                <a:spcPts val="0"/>
              </a:spcBef>
              <a:spcAft>
                <a:spcPts val="0"/>
              </a:spcAft>
              <a:buNone/>
            </a:pPr>
            <a:r>
              <a:rPr lang="en" sz="900">
                <a:solidFill>
                  <a:schemeClr val="dk1"/>
                </a:solidFill>
              </a:rPr>
              <a:t>outward from the thermal shields. The arrays</a:t>
            </a:r>
            <a:endParaRPr sz="900">
              <a:solidFill>
                <a:schemeClr val="dk1"/>
              </a:solidFill>
            </a:endParaRPr>
          </a:p>
          <a:p>
            <a:pPr indent="0" lvl="0" marL="0" rtl="0" algn="l">
              <a:lnSpc>
                <a:spcPct val="115000"/>
              </a:lnSpc>
              <a:spcBef>
                <a:spcPts val="0"/>
              </a:spcBef>
              <a:spcAft>
                <a:spcPts val="0"/>
              </a:spcAft>
              <a:buNone/>
            </a:pPr>
            <a:r>
              <a:rPr lang="en" sz="900">
                <a:solidFill>
                  <a:schemeClr val="dk1"/>
                </a:solidFill>
              </a:rPr>
              <a:t>work together with the thermal shields to isolate</a:t>
            </a:r>
            <a:endParaRPr sz="900">
              <a:solidFill>
                <a:schemeClr val="dk1"/>
              </a:solidFill>
            </a:endParaRPr>
          </a:p>
          <a:p>
            <a:pPr indent="0" lvl="0" marL="0" rtl="0" algn="l">
              <a:lnSpc>
                <a:spcPct val="115000"/>
              </a:lnSpc>
              <a:spcBef>
                <a:spcPts val="0"/>
              </a:spcBef>
              <a:spcAft>
                <a:spcPts val="0"/>
              </a:spcAft>
              <a:buNone/>
            </a:pPr>
            <a:r>
              <a:rPr lang="en" sz="900">
                <a:solidFill>
                  <a:schemeClr val="dk1"/>
                </a:solidFill>
              </a:rPr>
              <a:t>the payload from solar insolation and reduce the</a:t>
            </a:r>
            <a:endParaRPr sz="900">
              <a:solidFill>
                <a:schemeClr val="dk1"/>
              </a:solidFill>
            </a:endParaRPr>
          </a:p>
          <a:p>
            <a:pPr indent="0" lvl="0" marL="0" rtl="0" algn="l">
              <a:lnSpc>
                <a:spcPct val="115000"/>
              </a:lnSpc>
              <a:spcBef>
                <a:spcPts val="0"/>
              </a:spcBef>
              <a:spcAft>
                <a:spcPts val="0"/>
              </a:spcAft>
              <a:buNone/>
            </a:pPr>
            <a:r>
              <a:rPr lang="en" sz="900">
                <a:solidFill>
                  <a:schemeClr val="dk1"/>
                </a:solidFill>
              </a:rPr>
              <a:t>variability of the heat load due to changes in the</a:t>
            </a:r>
            <a:endParaRPr sz="900">
              <a:solidFill>
                <a:schemeClr val="dk1"/>
              </a:solidFill>
            </a:endParaRPr>
          </a:p>
          <a:p>
            <a:pPr indent="0" lvl="0" marL="0" rtl="0" algn="l">
              <a:lnSpc>
                <a:spcPct val="115000"/>
              </a:lnSpc>
              <a:spcBef>
                <a:spcPts val="0"/>
              </a:spcBef>
              <a:spcAft>
                <a:spcPts val="0"/>
              </a:spcAft>
              <a:buNone/>
            </a:pPr>
            <a:r>
              <a:rPr lang="en" sz="900">
                <a:solidFill>
                  <a:schemeClr val="dk1"/>
                </a:solidFill>
              </a:rPr>
              <a:t>S/C pointing. There is a deployable high gain</a:t>
            </a:r>
            <a:endParaRPr sz="900">
              <a:solidFill>
                <a:schemeClr val="dk1"/>
              </a:solidFill>
            </a:endParaRPr>
          </a:p>
          <a:p>
            <a:pPr indent="0" lvl="0" marL="0" rtl="0" algn="l">
              <a:lnSpc>
                <a:spcPct val="115000"/>
              </a:lnSpc>
              <a:spcBef>
                <a:spcPts val="0"/>
              </a:spcBef>
              <a:spcAft>
                <a:spcPts val="0"/>
              </a:spcAft>
              <a:buNone/>
            </a:pPr>
            <a:r>
              <a:rPr lang="en" sz="900">
                <a:solidFill>
                  <a:schemeClr val="dk1"/>
                </a:solidFill>
              </a:rPr>
              <a:t>antenna articulated to point towards the Earth.</a:t>
            </a:r>
            <a:endParaRPr sz="900">
              <a:solidFill>
                <a:schemeClr val="dk1"/>
              </a:solidFill>
            </a:endParaRPr>
          </a:p>
          <a:p>
            <a:pPr indent="0" lvl="0" marL="0" rtl="0" algn="l">
              <a:lnSpc>
                <a:spcPct val="115000"/>
              </a:lnSpc>
              <a:spcBef>
                <a:spcPts val="0"/>
              </a:spcBef>
              <a:spcAft>
                <a:spcPts val="0"/>
              </a:spcAft>
              <a:buNone/>
            </a:pPr>
            <a:r>
              <a:t/>
            </a:r>
            <a:endParaRPr sz="900">
              <a:solidFill>
                <a:schemeClr val="dk1"/>
              </a:solidFill>
            </a:endParaRPr>
          </a:p>
          <a:p>
            <a:pPr indent="0" lvl="0" marL="0" rtl="0" algn="l">
              <a:lnSpc>
                <a:spcPct val="115000"/>
              </a:lnSpc>
              <a:spcBef>
                <a:spcPts val="0"/>
              </a:spcBef>
              <a:spcAft>
                <a:spcPts val="0"/>
              </a:spcAft>
              <a:buNone/>
            </a:pPr>
            <a:r>
              <a:t/>
            </a:r>
            <a:endParaRPr sz="900">
              <a:solidFill>
                <a:schemeClr val="dk1"/>
              </a:solidFill>
            </a:endParaRPr>
          </a:p>
          <a:p>
            <a:pPr indent="0" lvl="0" marL="0" rtl="0" algn="l">
              <a:lnSpc>
                <a:spcPct val="115000"/>
              </a:lnSpc>
              <a:spcBef>
                <a:spcPts val="0"/>
              </a:spcBef>
              <a:spcAft>
                <a:spcPts val="0"/>
              </a:spcAft>
              <a:buNone/>
            </a:pPr>
            <a:r>
              <a:t/>
            </a:r>
            <a:endParaRPr sz="900">
              <a:solidFill>
                <a:schemeClr val="dk1"/>
              </a:solidFill>
            </a:endParaRPr>
          </a:p>
          <a:p>
            <a:pPr indent="0" lvl="0" marL="0" rtl="0" algn="l">
              <a:lnSpc>
                <a:spcPct val="115000"/>
              </a:lnSpc>
              <a:spcBef>
                <a:spcPts val="0"/>
              </a:spcBef>
              <a:spcAft>
                <a:spcPts val="0"/>
              </a:spcAft>
              <a:buNone/>
            </a:pPr>
            <a:r>
              <a:rPr lang="en" sz="900">
                <a:solidFill>
                  <a:schemeClr val="dk1"/>
                </a:solidFill>
              </a:rPr>
              <a:t>Instrument: </a:t>
            </a:r>
            <a:endParaRPr sz="900">
              <a:solidFill>
                <a:schemeClr val="dk1"/>
              </a:solidFill>
            </a:endParaRPr>
          </a:p>
          <a:p>
            <a:pPr indent="0" lvl="0" marL="0" rtl="0" algn="l">
              <a:lnSpc>
                <a:spcPct val="115000"/>
              </a:lnSpc>
              <a:spcBef>
                <a:spcPts val="0"/>
              </a:spcBef>
              <a:spcAft>
                <a:spcPts val="0"/>
              </a:spcAft>
              <a:buNone/>
            </a:pPr>
            <a:r>
              <a:rPr lang="en" sz="900">
                <a:solidFill>
                  <a:schemeClr val="dk1"/>
                </a:solidFill>
              </a:rPr>
              <a:t>single-mode fibers illuminating three high-resolution, compact and diffractionlimited spectrometer “arms”, one covering the near-UV (280-380 nm), visible (VIS; 380-950 nm) and near-infrared (NIR; 950-2500 nm) respectively with a spectral resolution of greater than 150,000 in the visible and near-infrared arms. </a:t>
            </a:r>
            <a:endParaRPr sz="900">
              <a:solidFill>
                <a:schemeClr val="dk1"/>
              </a:solidFill>
            </a:endParaRPr>
          </a:p>
          <a:p>
            <a:pPr indent="0" lvl="0" marL="0" rtl="0" algn="l">
              <a:lnSpc>
                <a:spcPct val="115000"/>
              </a:lnSpc>
              <a:spcBef>
                <a:spcPts val="0"/>
              </a:spcBef>
              <a:spcAft>
                <a:spcPts val="0"/>
              </a:spcAft>
              <a:buNone/>
            </a:pPr>
            <a:r>
              <a:t/>
            </a:r>
            <a:endParaRPr sz="900">
              <a:solidFill>
                <a:schemeClr val="dk1"/>
              </a:solidFill>
            </a:endParaRPr>
          </a:p>
          <a:p>
            <a:pPr indent="0" lvl="0" marL="0" rtl="0" algn="l">
              <a:lnSpc>
                <a:spcPct val="115000"/>
              </a:lnSpc>
              <a:spcBef>
                <a:spcPts val="0"/>
              </a:spcBef>
              <a:spcAft>
                <a:spcPts val="0"/>
              </a:spcAft>
              <a:buNone/>
            </a:pPr>
            <a:r>
              <a:rPr lang="en" sz="900">
                <a:solidFill>
                  <a:schemeClr val="dk1"/>
                </a:solidFill>
              </a:rPr>
              <a:t>The observatory is optimized for the bright (V~5-6 mag) nearby main sequence stars.</a:t>
            </a:r>
            <a:endParaRPr sz="900">
              <a:solidFill>
                <a:schemeClr val="dk1"/>
              </a:solidFill>
            </a:endParaRPr>
          </a:p>
          <a:p>
            <a:pPr indent="0" lvl="0" marL="0" rtl="0" algn="l">
              <a:lnSpc>
                <a:spcPct val="115000"/>
              </a:lnSpc>
              <a:spcBef>
                <a:spcPts val="0"/>
              </a:spcBef>
              <a:spcAft>
                <a:spcPts val="0"/>
              </a:spcAft>
              <a:buNone/>
            </a:pPr>
            <a:r>
              <a:t/>
            </a:r>
            <a:endParaRPr sz="900">
              <a:solidFill>
                <a:schemeClr val="dk1"/>
              </a:solidFill>
            </a:endParaRPr>
          </a:p>
          <a:p>
            <a:pPr indent="0" lvl="0" marL="0" rtl="0" algn="l">
              <a:lnSpc>
                <a:spcPct val="115000"/>
              </a:lnSpc>
              <a:spcBef>
                <a:spcPts val="0"/>
              </a:spcBef>
              <a:spcAft>
                <a:spcPts val="0"/>
              </a:spcAft>
              <a:buNone/>
            </a:pPr>
            <a:r>
              <a:t/>
            </a:r>
            <a:endParaRPr sz="850">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5" name="Shape 545"/>
        <p:cNvGrpSpPr/>
        <p:nvPr/>
      </p:nvGrpSpPr>
      <p:grpSpPr>
        <a:xfrm>
          <a:off x="0" y="0"/>
          <a:ext cx="0" cy="0"/>
          <a:chOff x="0" y="0"/>
          <a:chExt cx="0" cy="0"/>
        </a:xfrm>
      </p:grpSpPr>
      <p:sp>
        <p:nvSpPr>
          <p:cNvPr id="546" name="Google Shape;546;gaef9276bbe_0_48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47" name="Google Shape;547;gaef9276bbe_0_4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sz="850">
                <a:solidFill>
                  <a:schemeClr val="dk1"/>
                </a:solidFill>
              </a:rPr>
              <a:t>The primary science goals of EarthFinder are the precise radial velocity (PRV) detection, precise mass measurement, and orbit characterization of Earth-mass planets in</a:t>
            </a:r>
            <a:endParaRPr sz="850">
              <a:solidFill>
                <a:schemeClr val="dk1"/>
              </a:solidFill>
            </a:endParaRPr>
          </a:p>
          <a:p>
            <a:pPr indent="0" lvl="0" marL="0" rtl="0" algn="l">
              <a:lnSpc>
                <a:spcPct val="115000"/>
              </a:lnSpc>
              <a:spcBef>
                <a:spcPts val="0"/>
              </a:spcBef>
              <a:spcAft>
                <a:spcPts val="0"/>
              </a:spcAft>
              <a:buNone/>
            </a:pPr>
            <a:r>
              <a:rPr lang="en" sz="850">
                <a:solidFill>
                  <a:schemeClr val="dk1"/>
                </a:solidFill>
              </a:rPr>
              <a:t>Habitable Zone orbits around the nearest FGKM stars.</a:t>
            </a:r>
            <a:endParaRPr sz="850">
              <a:solidFill>
                <a:schemeClr val="dk1"/>
              </a:solidFill>
            </a:endParaRPr>
          </a:p>
          <a:p>
            <a:pPr indent="0" lvl="0" marL="0" rtl="0" algn="l">
              <a:lnSpc>
                <a:spcPct val="115000"/>
              </a:lnSpc>
              <a:spcBef>
                <a:spcPts val="0"/>
              </a:spcBef>
              <a:spcAft>
                <a:spcPts val="0"/>
              </a:spcAft>
              <a:buNone/>
            </a:pPr>
            <a:r>
              <a:t/>
            </a:r>
            <a:endParaRPr sz="850">
              <a:solidFill>
                <a:schemeClr val="dk1"/>
              </a:solidFill>
            </a:endParaRPr>
          </a:p>
          <a:p>
            <a:pPr indent="0" lvl="0" marL="0" rtl="0" algn="l">
              <a:lnSpc>
                <a:spcPct val="115000"/>
              </a:lnSpc>
              <a:spcBef>
                <a:spcPts val="0"/>
              </a:spcBef>
              <a:spcAft>
                <a:spcPts val="0"/>
              </a:spcAft>
              <a:buNone/>
            </a:pPr>
            <a:r>
              <a:rPr lang="en" sz="900">
                <a:solidFill>
                  <a:schemeClr val="dk1"/>
                </a:solidFill>
              </a:rPr>
              <a:t>Orbit: </a:t>
            </a:r>
            <a:endParaRPr sz="900">
              <a:solidFill>
                <a:schemeClr val="dk1"/>
              </a:solidFill>
            </a:endParaRPr>
          </a:p>
          <a:p>
            <a:pPr indent="0" lvl="0" marL="0" rtl="0" algn="l">
              <a:lnSpc>
                <a:spcPct val="115000"/>
              </a:lnSpc>
              <a:spcBef>
                <a:spcPts val="0"/>
              </a:spcBef>
              <a:spcAft>
                <a:spcPts val="0"/>
              </a:spcAft>
              <a:buNone/>
            </a:pPr>
            <a:r>
              <a:rPr lang="en" sz="900">
                <a:solidFill>
                  <a:schemeClr val="dk1"/>
                </a:solidFill>
              </a:rPr>
              <a:t>Earth-trailing (similar to Kepler and Spitzer) or Earth-Sun Lagrange-point orbit.</a:t>
            </a:r>
            <a:endParaRPr sz="900">
              <a:solidFill>
                <a:schemeClr val="dk1"/>
              </a:solidFill>
            </a:endParaRPr>
          </a:p>
          <a:p>
            <a:pPr indent="0" lvl="0" marL="0" rtl="0" algn="l">
              <a:lnSpc>
                <a:spcPct val="115000"/>
              </a:lnSpc>
              <a:spcBef>
                <a:spcPts val="0"/>
              </a:spcBef>
              <a:spcAft>
                <a:spcPts val="0"/>
              </a:spcAft>
              <a:buNone/>
            </a:pPr>
            <a:r>
              <a:t/>
            </a:r>
            <a:endParaRPr sz="900">
              <a:solidFill>
                <a:schemeClr val="dk1"/>
              </a:solidFill>
            </a:endParaRPr>
          </a:p>
          <a:p>
            <a:pPr indent="0" lvl="0" marL="0" rtl="0" algn="l">
              <a:lnSpc>
                <a:spcPct val="115000"/>
              </a:lnSpc>
              <a:spcBef>
                <a:spcPts val="0"/>
              </a:spcBef>
              <a:spcAft>
                <a:spcPts val="0"/>
              </a:spcAft>
              <a:buNone/>
            </a:pPr>
            <a:r>
              <a:rPr lang="en" sz="900">
                <a:solidFill>
                  <a:schemeClr val="dk1"/>
                </a:solidFill>
              </a:rPr>
              <a:t>EarthFinder will be placed in an Earth-Sun L2 libration point orbit, or perhaps a heliocentric drift away orbit</a:t>
            </a:r>
            <a:endParaRPr sz="900">
              <a:solidFill>
                <a:schemeClr val="dk1"/>
              </a:solidFill>
            </a:endParaRPr>
          </a:p>
          <a:p>
            <a:pPr indent="0" lvl="0" marL="0" rtl="0" algn="l">
              <a:lnSpc>
                <a:spcPct val="115000"/>
              </a:lnSpc>
              <a:spcBef>
                <a:spcPts val="0"/>
              </a:spcBef>
              <a:spcAft>
                <a:spcPts val="0"/>
              </a:spcAft>
              <a:buNone/>
            </a:pPr>
            <a:r>
              <a:t/>
            </a:r>
            <a:endParaRPr sz="900">
              <a:solidFill>
                <a:schemeClr val="dk1"/>
              </a:solidFill>
            </a:endParaRPr>
          </a:p>
          <a:p>
            <a:pPr indent="0" lvl="0" marL="0" rtl="0" algn="l">
              <a:lnSpc>
                <a:spcPct val="115000"/>
              </a:lnSpc>
              <a:spcBef>
                <a:spcPts val="0"/>
              </a:spcBef>
              <a:spcAft>
                <a:spcPts val="0"/>
              </a:spcAft>
              <a:buNone/>
            </a:pPr>
            <a:r>
              <a:rPr lang="en" sz="900">
                <a:solidFill>
                  <a:schemeClr val="dk1"/>
                </a:solidFill>
              </a:rPr>
              <a:t>Spacecraft:</a:t>
            </a:r>
            <a:endParaRPr sz="900">
              <a:solidFill>
                <a:schemeClr val="dk1"/>
              </a:solidFill>
            </a:endParaRPr>
          </a:p>
          <a:p>
            <a:pPr indent="0" lvl="0" marL="0" rtl="0" algn="l">
              <a:lnSpc>
                <a:spcPct val="115000"/>
              </a:lnSpc>
              <a:spcBef>
                <a:spcPts val="0"/>
              </a:spcBef>
              <a:spcAft>
                <a:spcPts val="0"/>
              </a:spcAft>
              <a:buNone/>
            </a:pPr>
            <a:r>
              <a:rPr lang="en" sz="900">
                <a:solidFill>
                  <a:schemeClr val="dk1"/>
                </a:solidFill>
              </a:rPr>
              <a:t>The payload, including the telescope, is mounted to</a:t>
            </a:r>
            <a:endParaRPr sz="900">
              <a:solidFill>
                <a:schemeClr val="dk1"/>
              </a:solidFill>
            </a:endParaRPr>
          </a:p>
          <a:p>
            <a:pPr indent="0" lvl="0" marL="0" rtl="0" algn="l">
              <a:lnSpc>
                <a:spcPct val="115000"/>
              </a:lnSpc>
              <a:spcBef>
                <a:spcPts val="0"/>
              </a:spcBef>
              <a:spcAft>
                <a:spcPts val="0"/>
              </a:spcAft>
              <a:buNone/>
            </a:pPr>
            <a:r>
              <a:rPr lang="en" sz="900">
                <a:solidFill>
                  <a:schemeClr val="dk1"/>
                </a:solidFill>
              </a:rPr>
              <a:t>the spacecraft bus on an athermal interface</a:t>
            </a:r>
            <a:endParaRPr sz="900">
              <a:solidFill>
                <a:schemeClr val="dk1"/>
              </a:solidFill>
            </a:endParaRPr>
          </a:p>
          <a:p>
            <a:pPr indent="0" lvl="0" marL="0" rtl="0" algn="l">
              <a:lnSpc>
                <a:spcPct val="115000"/>
              </a:lnSpc>
              <a:spcBef>
                <a:spcPts val="0"/>
              </a:spcBef>
              <a:spcAft>
                <a:spcPts val="0"/>
              </a:spcAft>
              <a:buNone/>
            </a:pPr>
            <a:r>
              <a:rPr lang="en" sz="900">
                <a:solidFill>
                  <a:schemeClr val="dk1"/>
                </a:solidFill>
              </a:rPr>
              <a:t>using a bipod arrangement. A cylindrical baffle</a:t>
            </a:r>
            <a:endParaRPr sz="900">
              <a:solidFill>
                <a:schemeClr val="dk1"/>
              </a:solidFill>
            </a:endParaRPr>
          </a:p>
          <a:p>
            <a:pPr indent="0" lvl="0" marL="0" rtl="0" algn="l">
              <a:lnSpc>
                <a:spcPct val="115000"/>
              </a:lnSpc>
              <a:spcBef>
                <a:spcPts val="0"/>
              </a:spcBef>
              <a:spcAft>
                <a:spcPts val="0"/>
              </a:spcAft>
              <a:buNone/>
            </a:pPr>
            <a:r>
              <a:rPr lang="en" sz="900">
                <a:solidFill>
                  <a:schemeClr val="dk1"/>
                </a:solidFill>
              </a:rPr>
              <a:t>surrounds the telescope. EarthFinder has</a:t>
            </a:r>
            <a:endParaRPr sz="900">
              <a:solidFill>
                <a:schemeClr val="dk1"/>
              </a:solidFill>
            </a:endParaRPr>
          </a:p>
          <a:p>
            <a:pPr indent="0" lvl="0" marL="0" rtl="0" algn="l">
              <a:lnSpc>
                <a:spcPct val="115000"/>
              </a:lnSpc>
              <a:spcBef>
                <a:spcPts val="0"/>
              </a:spcBef>
              <a:spcAft>
                <a:spcPts val="0"/>
              </a:spcAft>
              <a:buNone/>
            </a:pPr>
            <a:r>
              <a:rPr lang="en" sz="900">
                <a:solidFill>
                  <a:schemeClr val="dk1"/>
                </a:solidFill>
              </a:rPr>
              <a:t>thermal shields affixed to the S/C on the Sunoriented-</a:t>
            </a:r>
            <a:endParaRPr sz="900">
              <a:solidFill>
                <a:schemeClr val="dk1"/>
              </a:solidFill>
            </a:endParaRPr>
          </a:p>
          <a:p>
            <a:pPr indent="0" lvl="0" marL="0" rtl="0" algn="l">
              <a:lnSpc>
                <a:spcPct val="115000"/>
              </a:lnSpc>
              <a:spcBef>
                <a:spcPts val="0"/>
              </a:spcBef>
              <a:spcAft>
                <a:spcPts val="0"/>
              </a:spcAft>
              <a:buNone/>
            </a:pPr>
            <a:r>
              <a:rPr lang="en" sz="900">
                <a:solidFill>
                  <a:schemeClr val="dk1"/>
                </a:solidFill>
              </a:rPr>
              <a:t>side of the telescope baffle, along with</a:t>
            </a:r>
            <a:endParaRPr sz="900">
              <a:solidFill>
                <a:schemeClr val="dk1"/>
              </a:solidFill>
            </a:endParaRPr>
          </a:p>
          <a:p>
            <a:pPr indent="0" lvl="0" marL="0" rtl="0" algn="l">
              <a:lnSpc>
                <a:spcPct val="115000"/>
              </a:lnSpc>
              <a:spcBef>
                <a:spcPts val="0"/>
              </a:spcBef>
              <a:spcAft>
                <a:spcPts val="0"/>
              </a:spcAft>
              <a:buNone/>
            </a:pPr>
            <a:r>
              <a:rPr lang="en" sz="900">
                <a:solidFill>
                  <a:schemeClr val="dk1"/>
                </a:solidFill>
              </a:rPr>
              <a:t>solar arrays (also fixed to the S/C) installed</a:t>
            </a:r>
            <a:endParaRPr sz="900">
              <a:solidFill>
                <a:schemeClr val="dk1"/>
              </a:solidFill>
            </a:endParaRPr>
          </a:p>
          <a:p>
            <a:pPr indent="0" lvl="0" marL="0" rtl="0" algn="l">
              <a:lnSpc>
                <a:spcPct val="115000"/>
              </a:lnSpc>
              <a:spcBef>
                <a:spcPts val="0"/>
              </a:spcBef>
              <a:spcAft>
                <a:spcPts val="0"/>
              </a:spcAft>
              <a:buNone/>
            </a:pPr>
            <a:r>
              <a:rPr lang="en" sz="900">
                <a:solidFill>
                  <a:schemeClr val="dk1"/>
                </a:solidFill>
              </a:rPr>
              <a:t>outward from the thermal shields. The arrays</a:t>
            </a:r>
            <a:endParaRPr sz="900">
              <a:solidFill>
                <a:schemeClr val="dk1"/>
              </a:solidFill>
            </a:endParaRPr>
          </a:p>
          <a:p>
            <a:pPr indent="0" lvl="0" marL="0" rtl="0" algn="l">
              <a:lnSpc>
                <a:spcPct val="115000"/>
              </a:lnSpc>
              <a:spcBef>
                <a:spcPts val="0"/>
              </a:spcBef>
              <a:spcAft>
                <a:spcPts val="0"/>
              </a:spcAft>
              <a:buNone/>
            </a:pPr>
            <a:r>
              <a:rPr lang="en" sz="900">
                <a:solidFill>
                  <a:schemeClr val="dk1"/>
                </a:solidFill>
              </a:rPr>
              <a:t>work together with the thermal shields to isolate</a:t>
            </a:r>
            <a:endParaRPr sz="900">
              <a:solidFill>
                <a:schemeClr val="dk1"/>
              </a:solidFill>
            </a:endParaRPr>
          </a:p>
          <a:p>
            <a:pPr indent="0" lvl="0" marL="0" rtl="0" algn="l">
              <a:lnSpc>
                <a:spcPct val="115000"/>
              </a:lnSpc>
              <a:spcBef>
                <a:spcPts val="0"/>
              </a:spcBef>
              <a:spcAft>
                <a:spcPts val="0"/>
              </a:spcAft>
              <a:buNone/>
            </a:pPr>
            <a:r>
              <a:rPr lang="en" sz="900">
                <a:solidFill>
                  <a:schemeClr val="dk1"/>
                </a:solidFill>
              </a:rPr>
              <a:t>the payload from solar insolation and reduce the</a:t>
            </a:r>
            <a:endParaRPr sz="900">
              <a:solidFill>
                <a:schemeClr val="dk1"/>
              </a:solidFill>
            </a:endParaRPr>
          </a:p>
          <a:p>
            <a:pPr indent="0" lvl="0" marL="0" rtl="0" algn="l">
              <a:lnSpc>
                <a:spcPct val="115000"/>
              </a:lnSpc>
              <a:spcBef>
                <a:spcPts val="0"/>
              </a:spcBef>
              <a:spcAft>
                <a:spcPts val="0"/>
              </a:spcAft>
              <a:buNone/>
            </a:pPr>
            <a:r>
              <a:rPr lang="en" sz="900">
                <a:solidFill>
                  <a:schemeClr val="dk1"/>
                </a:solidFill>
              </a:rPr>
              <a:t>variability of the heat load due to changes in the</a:t>
            </a:r>
            <a:endParaRPr sz="900">
              <a:solidFill>
                <a:schemeClr val="dk1"/>
              </a:solidFill>
            </a:endParaRPr>
          </a:p>
          <a:p>
            <a:pPr indent="0" lvl="0" marL="0" rtl="0" algn="l">
              <a:lnSpc>
                <a:spcPct val="115000"/>
              </a:lnSpc>
              <a:spcBef>
                <a:spcPts val="0"/>
              </a:spcBef>
              <a:spcAft>
                <a:spcPts val="0"/>
              </a:spcAft>
              <a:buNone/>
            </a:pPr>
            <a:r>
              <a:rPr lang="en" sz="900">
                <a:solidFill>
                  <a:schemeClr val="dk1"/>
                </a:solidFill>
              </a:rPr>
              <a:t>S/C pointing. There is a deployable high gain</a:t>
            </a:r>
            <a:endParaRPr sz="900">
              <a:solidFill>
                <a:schemeClr val="dk1"/>
              </a:solidFill>
            </a:endParaRPr>
          </a:p>
          <a:p>
            <a:pPr indent="0" lvl="0" marL="0" rtl="0" algn="l">
              <a:lnSpc>
                <a:spcPct val="115000"/>
              </a:lnSpc>
              <a:spcBef>
                <a:spcPts val="0"/>
              </a:spcBef>
              <a:spcAft>
                <a:spcPts val="0"/>
              </a:spcAft>
              <a:buNone/>
            </a:pPr>
            <a:r>
              <a:rPr lang="en" sz="900">
                <a:solidFill>
                  <a:schemeClr val="dk1"/>
                </a:solidFill>
              </a:rPr>
              <a:t>antenna articulated to point towards the Earth.</a:t>
            </a:r>
            <a:endParaRPr sz="900">
              <a:solidFill>
                <a:schemeClr val="dk1"/>
              </a:solidFill>
            </a:endParaRPr>
          </a:p>
          <a:p>
            <a:pPr indent="0" lvl="0" marL="0" rtl="0" algn="l">
              <a:lnSpc>
                <a:spcPct val="115000"/>
              </a:lnSpc>
              <a:spcBef>
                <a:spcPts val="0"/>
              </a:spcBef>
              <a:spcAft>
                <a:spcPts val="0"/>
              </a:spcAft>
              <a:buNone/>
            </a:pPr>
            <a:r>
              <a:t/>
            </a:r>
            <a:endParaRPr sz="900">
              <a:solidFill>
                <a:schemeClr val="dk1"/>
              </a:solidFill>
            </a:endParaRPr>
          </a:p>
          <a:p>
            <a:pPr indent="0" lvl="0" marL="0" rtl="0" algn="l">
              <a:lnSpc>
                <a:spcPct val="115000"/>
              </a:lnSpc>
              <a:spcBef>
                <a:spcPts val="0"/>
              </a:spcBef>
              <a:spcAft>
                <a:spcPts val="0"/>
              </a:spcAft>
              <a:buNone/>
            </a:pPr>
            <a:r>
              <a:t/>
            </a:r>
            <a:endParaRPr sz="900">
              <a:solidFill>
                <a:schemeClr val="dk1"/>
              </a:solidFill>
            </a:endParaRPr>
          </a:p>
          <a:p>
            <a:pPr indent="0" lvl="0" marL="0" rtl="0" algn="l">
              <a:lnSpc>
                <a:spcPct val="115000"/>
              </a:lnSpc>
              <a:spcBef>
                <a:spcPts val="0"/>
              </a:spcBef>
              <a:spcAft>
                <a:spcPts val="0"/>
              </a:spcAft>
              <a:buNone/>
            </a:pPr>
            <a:r>
              <a:t/>
            </a:r>
            <a:endParaRPr sz="900">
              <a:solidFill>
                <a:schemeClr val="dk1"/>
              </a:solidFill>
            </a:endParaRPr>
          </a:p>
          <a:p>
            <a:pPr indent="0" lvl="0" marL="0" rtl="0" algn="l">
              <a:lnSpc>
                <a:spcPct val="115000"/>
              </a:lnSpc>
              <a:spcBef>
                <a:spcPts val="0"/>
              </a:spcBef>
              <a:spcAft>
                <a:spcPts val="0"/>
              </a:spcAft>
              <a:buNone/>
            </a:pPr>
            <a:r>
              <a:rPr lang="en" sz="900">
                <a:solidFill>
                  <a:schemeClr val="dk1"/>
                </a:solidFill>
              </a:rPr>
              <a:t>Instrument: </a:t>
            </a:r>
            <a:endParaRPr sz="900">
              <a:solidFill>
                <a:schemeClr val="dk1"/>
              </a:solidFill>
            </a:endParaRPr>
          </a:p>
          <a:p>
            <a:pPr indent="0" lvl="0" marL="0" rtl="0" algn="l">
              <a:lnSpc>
                <a:spcPct val="115000"/>
              </a:lnSpc>
              <a:spcBef>
                <a:spcPts val="0"/>
              </a:spcBef>
              <a:spcAft>
                <a:spcPts val="0"/>
              </a:spcAft>
              <a:buNone/>
            </a:pPr>
            <a:r>
              <a:rPr lang="en" sz="900">
                <a:solidFill>
                  <a:schemeClr val="dk1"/>
                </a:solidFill>
              </a:rPr>
              <a:t>single-mode fibers illuminating three high-resolution, compact and diffractionlimited spectrometer “arms”, one covering the near-UV (280-380 nm), visible (VIS; 380-950 nm) and near-infrared (NIR; 950-2500 nm) respectively with a spectral resolution of greater than 150,000 in the visible and near-infrared arms. </a:t>
            </a:r>
            <a:endParaRPr sz="900">
              <a:solidFill>
                <a:schemeClr val="dk1"/>
              </a:solidFill>
            </a:endParaRPr>
          </a:p>
          <a:p>
            <a:pPr indent="0" lvl="0" marL="0" rtl="0" algn="l">
              <a:lnSpc>
                <a:spcPct val="115000"/>
              </a:lnSpc>
              <a:spcBef>
                <a:spcPts val="0"/>
              </a:spcBef>
              <a:spcAft>
                <a:spcPts val="0"/>
              </a:spcAft>
              <a:buNone/>
            </a:pPr>
            <a:r>
              <a:t/>
            </a:r>
            <a:endParaRPr sz="900">
              <a:solidFill>
                <a:schemeClr val="dk1"/>
              </a:solidFill>
            </a:endParaRPr>
          </a:p>
          <a:p>
            <a:pPr indent="0" lvl="0" marL="0" rtl="0" algn="l">
              <a:lnSpc>
                <a:spcPct val="115000"/>
              </a:lnSpc>
              <a:spcBef>
                <a:spcPts val="0"/>
              </a:spcBef>
              <a:spcAft>
                <a:spcPts val="0"/>
              </a:spcAft>
              <a:buNone/>
            </a:pPr>
            <a:r>
              <a:rPr lang="en" sz="900">
                <a:solidFill>
                  <a:schemeClr val="dk1"/>
                </a:solidFill>
              </a:rPr>
              <a:t>The observatory is optimized for the bright (V~5-6 mag) nearby main sequence stars.</a:t>
            </a:r>
            <a:endParaRPr sz="900">
              <a:solidFill>
                <a:schemeClr val="dk1"/>
              </a:solidFill>
            </a:endParaRPr>
          </a:p>
          <a:p>
            <a:pPr indent="0" lvl="0" marL="0" rtl="0" algn="l">
              <a:lnSpc>
                <a:spcPct val="115000"/>
              </a:lnSpc>
              <a:spcBef>
                <a:spcPts val="0"/>
              </a:spcBef>
              <a:spcAft>
                <a:spcPts val="0"/>
              </a:spcAft>
              <a:buNone/>
            </a:pPr>
            <a:r>
              <a:t/>
            </a:r>
            <a:endParaRPr sz="900">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sz="850">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gaea6df1a36_1_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2" name="Google Shape;92;gaea6df1a36_1_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4" name="Shape 554"/>
        <p:cNvGrpSpPr/>
        <p:nvPr/>
      </p:nvGrpSpPr>
      <p:grpSpPr>
        <a:xfrm>
          <a:off x="0" y="0"/>
          <a:ext cx="0" cy="0"/>
          <a:chOff x="0" y="0"/>
          <a:chExt cx="0" cy="0"/>
        </a:xfrm>
      </p:grpSpPr>
      <p:sp>
        <p:nvSpPr>
          <p:cNvPr id="555" name="Google Shape;555;gaef9276bbe_0_49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56" name="Google Shape;556;gaef9276bbe_0_49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850">
                <a:solidFill>
                  <a:schemeClr val="dk1"/>
                </a:solidFill>
              </a:rPr>
              <a:t>Telescope:</a:t>
            </a:r>
            <a:endParaRPr sz="850">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sz="900">
                <a:solidFill>
                  <a:schemeClr val="dk1"/>
                </a:solidFill>
              </a:rPr>
              <a:t>The EarthFinder telescope uses a 1.45 m</a:t>
            </a:r>
            <a:endParaRPr sz="900">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sz="900">
                <a:solidFill>
                  <a:schemeClr val="dk1"/>
                </a:solidFill>
              </a:rPr>
              <a:t>diameter primary mirror (M1) with an f/# of</a:t>
            </a:r>
            <a:endParaRPr sz="900">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sz="900">
                <a:solidFill>
                  <a:schemeClr val="dk1"/>
                </a:solidFill>
              </a:rPr>
              <a:t>1.85, and a total length of 2 m. The secondary</a:t>
            </a:r>
            <a:endParaRPr sz="900">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sz="900">
                <a:solidFill>
                  <a:schemeClr val="dk1"/>
                </a:solidFill>
              </a:rPr>
              <a:t>mirror (M2) has 0.36 m diameter, resulting in an</a:t>
            </a:r>
            <a:endParaRPr sz="900">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sz="900">
                <a:solidFill>
                  <a:schemeClr val="dk1"/>
                </a:solidFill>
              </a:rPr>
              <a:t>obscuration ratio of 0.25.</a:t>
            </a:r>
            <a:endParaRPr sz="900">
              <a:solidFill>
                <a:schemeClr val="dk1"/>
              </a:solidFill>
            </a:endParaRPr>
          </a:p>
          <a:p>
            <a:pPr indent="0" lvl="0" marL="0" rtl="0" algn="l">
              <a:spcBef>
                <a:spcPts val="0"/>
              </a:spcBef>
              <a:spcAft>
                <a:spcPts val="0"/>
              </a:spcAft>
              <a:buNone/>
            </a:pPr>
            <a:r>
              <a:t/>
            </a:r>
            <a:endParaRPr sz="850">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sz="900">
                <a:solidFill>
                  <a:schemeClr val="dk1"/>
                </a:solidFill>
              </a:rPr>
              <a:t>1.45 m telescope in a Ritchey-Chretien</a:t>
            </a:r>
            <a:endParaRPr sz="900">
              <a:solidFill>
                <a:schemeClr val="dk1"/>
              </a:solidFill>
            </a:endParaRPr>
          </a:p>
          <a:p>
            <a:pPr indent="0" lvl="0" marL="0" rtl="0" algn="l">
              <a:lnSpc>
                <a:spcPct val="115000"/>
              </a:lnSpc>
              <a:spcBef>
                <a:spcPts val="0"/>
              </a:spcBef>
              <a:spcAft>
                <a:spcPts val="0"/>
              </a:spcAft>
              <a:buNone/>
            </a:pPr>
            <a:r>
              <a:rPr lang="en" sz="900">
                <a:solidFill>
                  <a:schemeClr val="dk1"/>
                </a:solidFill>
              </a:rPr>
              <a:t>Configuration</a:t>
            </a:r>
            <a:endParaRPr sz="900">
              <a:solidFill>
                <a:schemeClr val="dk1"/>
              </a:solidFill>
            </a:endParaRPr>
          </a:p>
          <a:p>
            <a:pPr indent="0" lvl="0" marL="0" rtl="0" algn="l">
              <a:lnSpc>
                <a:spcPct val="115000"/>
              </a:lnSpc>
              <a:spcBef>
                <a:spcPts val="0"/>
              </a:spcBef>
              <a:spcAft>
                <a:spcPts val="0"/>
              </a:spcAft>
              <a:buNone/>
            </a:pPr>
            <a:r>
              <a:t/>
            </a:r>
            <a:endParaRPr sz="900">
              <a:solidFill>
                <a:schemeClr val="dk1"/>
              </a:solidFill>
            </a:endParaRPr>
          </a:p>
          <a:p>
            <a:pPr indent="0" lvl="0" marL="0" rtl="0" algn="l">
              <a:lnSpc>
                <a:spcPct val="115000"/>
              </a:lnSpc>
              <a:spcBef>
                <a:spcPts val="0"/>
              </a:spcBef>
              <a:spcAft>
                <a:spcPts val="0"/>
              </a:spcAft>
              <a:buNone/>
            </a:pPr>
            <a:r>
              <a:rPr lang="en" sz="900">
                <a:solidFill>
                  <a:schemeClr val="dk1"/>
                </a:solidFill>
              </a:rPr>
              <a:t>The total mass of the payload is 230 kg</a:t>
            </a:r>
            <a:endParaRPr sz="900">
              <a:solidFill>
                <a:schemeClr val="dk1"/>
              </a:solidFill>
            </a:endParaRPr>
          </a:p>
          <a:p>
            <a:pPr indent="0" lvl="0" marL="0" rtl="0" algn="l">
              <a:lnSpc>
                <a:spcPct val="115000"/>
              </a:lnSpc>
              <a:spcBef>
                <a:spcPts val="0"/>
              </a:spcBef>
              <a:spcAft>
                <a:spcPts val="0"/>
              </a:spcAft>
              <a:buNone/>
            </a:pPr>
            <a:r>
              <a:rPr lang="en" sz="900">
                <a:solidFill>
                  <a:schemeClr val="dk1"/>
                </a:solidFill>
              </a:rPr>
              <a:t>at current best estimate with 30% contingency</a:t>
            </a:r>
            <a:endParaRPr sz="900">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sz="900">
              <a:solidFill>
                <a:schemeClr val="dk1"/>
              </a:solidFill>
            </a:endParaRPr>
          </a:p>
          <a:p>
            <a:pPr indent="0" lvl="0" marL="0" rtl="0" algn="l">
              <a:spcBef>
                <a:spcPts val="0"/>
              </a:spcBef>
              <a:spcAft>
                <a:spcPts val="0"/>
              </a:spcAft>
              <a:buNone/>
            </a:pPr>
            <a:r>
              <a:t/>
            </a:r>
            <a:endParaRPr sz="850">
              <a:solidFill>
                <a:schemeClr val="dk1"/>
              </a:solidFill>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3" name="Shape 563"/>
        <p:cNvGrpSpPr/>
        <p:nvPr/>
      </p:nvGrpSpPr>
      <p:grpSpPr>
        <a:xfrm>
          <a:off x="0" y="0"/>
          <a:ext cx="0" cy="0"/>
          <a:chOff x="0" y="0"/>
          <a:chExt cx="0" cy="0"/>
        </a:xfrm>
      </p:grpSpPr>
      <p:sp>
        <p:nvSpPr>
          <p:cNvPr id="564" name="Google Shape;564;gaef9276bbe_0_49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65" name="Google Shape;565;gaef9276bbe_0_49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Fine Guidance System</a:t>
            </a:r>
            <a:endParaRPr/>
          </a:p>
          <a:p>
            <a:pPr indent="0" lvl="0" marL="0" rtl="0" algn="l">
              <a:lnSpc>
                <a:spcPct val="115000"/>
              </a:lnSpc>
              <a:spcBef>
                <a:spcPts val="0"/>
              </a:spcBef>
              <a:spcAft>
                <a:spcPts val="0"/>
              </a:spcAft>
              <a:buNone/>
            </a:pPr>
            <a:r>
              <a:rPr lang="en" sz="900">
                <a:solidFill>
                  <a:schemeClr val="dk1"/>
                </a:solidFill>
              </a:rPr>
              <a:t>the Fast Guidance Camera (FGC), the Fast Steering Mirror (FSM), the pointing control algorithms</a:t>
            </a:r>
            <a:endParaRPr sz="900">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sz="900">
              <a:solidFill>
                <a:schemeClr val="dk1"/>
              </a:solidFill>
            </a:endParaRPr>
          </a:p>
          <a:p>
            <a:pPr indent="0" lvl="0" marL="0" rtl="0" algn="l">
              <a:spcBef>
                <a:spcPts val="0"/>
              </a:spcBef>
              <a:spcAft>
                <a:spcPts val="0"/>
              </a:spcAft>
              <a:buNone/>
            </a:pPr>
            <a:r>
              <a:rPr lang="en"/>
              <a:t>UVS</a:t>
            </a:r>
            <a:endParaRPr/>
          </a:p>
          <a:p>
            <a:pPr indent="0" lvl="0" marL="0" rtl="0" algn="l">
              <a:lnSpc>
                <a:spcPct val="115000"/>
              </a:lnSpc>
              <a:spcBef>
                <a:spcPts val="0"/>
              </a:spcBef>
              <a:spcAft>
                <a:spcPts val="0"/>
              </a:spcAft>
              <a:buClr>
                <a:schemeClr val="dk1"/>
              </a:buClr>
              <a:buSzPts val="1100"/>
              <a:buFont typeface="Arial"/>
              <a:buNone/>
            </a:pPr>
            <a:r>
              <a:rPr lang="en" sz="900">
                <a:solidFill>
                  <a:schemeClr val="dk1"/>
                </a:solidFill>
              </a:rPr>
              <a:t>Band 1 : the entire span at a</a:t>
            </a:r>
            <a:endParaRPr sz="900">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sz="900">
                <a:solidFill>
                  <a:schemeClr val="dk1"/>
                </a:solidFill>
              </a:rPr>
              <a:t>medium resolving power of R=3000 with 2-</a:t>
            </a:r>
            <a:endParaRPr sz="900">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sz="900">
                <a:solidFill>
                  <a:schemeClr val="dk1"/>
                </a:solidFill>
              </a:rPr>
              <a:t>pixel sampling per spectral channel and a plate</a:t>
            </a:r>
            <a:endParaRPr sz="900">
              <a:solidFill>
                <a:schemeClr val="dk1"/>
              </a:solidFill>
            </a:endParaRPr>
          </a:p>
          <a:p>
            <a:pPr indent="0" lvl="0" marL="0" rtl="0" algn="l">
              <a:lnSpc>
                <a:spcPct val="115000"/>
              </a:lnSpc>
              <a:spcBef>
                <a:spcPts val="0"/>
              </a:spcBef>
              <a:spcAft>
                <a:spcPts val="0"/>
              </a:spcAft>
              <a:buNone/>
            </a:pPr>
            <a:r>
              <a:rPr lang="en" sz="900">
                <a:solidFill>
                  <a:schemeClr val="dk1"/>
                </a:solidFill>
              </a:rPr>
              <a:t>scale of 0.1 nm.</a:t>
            </a:r>
            <a:endParaRPr sz="900">
              <a:solidFill>
                <a:schemeClr val="dk1"/>
              </a:solidFill>
            </a:endParaRPr>
          </a:p>
          <a:p>
            <a:pPr indent="0" lvl="0" marL="0" rtl="0" algn="l">
              <a:lnSpc>
                <a:spcPct val="115000"/>
              </a:lnSpc>
              <a:spcBef>
                <a:spcPts val="0"/>
              </a:spcBef>
              <a:spcAft>
                <a:spcPts val="0"/>
              </a:spcAft>
              <a:buNone/>
            </a:pPr>
            <a:r>
              <a:t/>
            </a:r>
            <a:endParaRPr sz="900">
              <a:solidFill>
                <a:schemeClr val="dk1"/>
              </a:solidFill>
            </a:endParaRPr>
          </a:p>
          <a:p>
            <a:pPr indent="0" lvl="0" marL="0" rtl="0" algn="l">
              <a:lnSpc>
                <a:spcPct val="115000"/>
              </a:lnSpc>
              <a:spcBef>
                <a:spcPts val="0"/>
              </a:spcBef>
              <a:spcAft>
                <a:spcPts val="0"/>
              </a:spcAft>
              <a:buNone/>
            </a:pPr>
            <a:r>
              <a:rPr lang="en" sz="900">
                <a:solidFill>
                  <a:schemeClr val="dk1"/>
                </a:solidFill>
              </a:rPr>
              <a:t>278-281 nm, and</a:t>
            </a:r>
            <a:endParaRPr sz="900">
              <a:solidFill>
                <a:schemeClr val="dk1"/>
              </a:solidFill>
            </a:endParaRPr>
          </a:p>
          <a:p>
            <a:pPr indent="0" lvl="0" marL="0" rtl="0" algn="l">
              <a:lnSpc>
                <a:spcPct val="115000"/>
              </a:lnSpc>
              <a:spcBef>
                <a:spcPts val="0"/>
              </a:spcBef>
              <a:spcAft>
                <a:spcPts val="0"/>
              </a:spcAft>
              <a:buNone/>
            </a:pPr>
            <a:r>
              <a:rPr lang="en" sz="900">
                <a:solidFill>
                  <a:schemeClr val="dk1"/>
                </a:solidFill>
              </a:rPr>
              <a:t>provides a 10x higher resolving power of 30,000</a:t>
            </a:r>
            <a:endParaRPr sz="900">
              <a:solidFill>
                <a:schemeClr val="dk1"/>
              </a:solidFill>
            </a:endParaRPr>
          </a:p>
          <a:p>
            <a:pPr indent="0" lvl="0" marL="0" rtl="0" algn="l">
              <a:lnSpc>
                <a:spcPct val="115000"/>
              </a:lnSpc>
              <a:spcBef>
                <a:spcPts val="0"/>
              </a:spcBef>
              <a:spcAft>
                <a:spcPts val="0"/>
              </a:spcAft>
              <a:buNone/>
            </a:pPr>
            <a:r>
              <a:rPr lang="en" sz="900">
                <a:solidFill>
                  <a:schemeClr val="dk1"/>
                </a:solidFill>
              </a:rPr>
              <a:t>(0.0093 nm per channel).</a:t>
            </a:r>
            <a:endParaRPr sz="900">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sz="900">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4" name="Shape 574"/>
        <p:cNvGrpSpPr/>
        <p:nvPr/>
      </p:nvGrpSpPr>
      <p:grpSpPr>
        <a:xfrm>
          <a:off x="0" y="0"/>
          <a:ext cx="0" cy="0"/>
          <a:chOff x="0" y="0"/>
          <a:chExt cx="0" cy="0"/>
        </a:xfrm>
      </p:grpSpPr>
      <p:sp>
        <p:nvSpPr>
          <p:cNvPr id="575" name="Google Shape;575;gaef9276bbe_0_50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76" name="Google Shape;576;gaef9276bbe_0_50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sz="900">
                <a:solidFill>
                  <a:schemeClr val="dk1"/>
                </a:solidFill>
              </a:rPr>
              <a:t>Figure 2-4 gives a schematic of the NIR spectrometer based on a two-arm design for the Keck HISPEC instrument, wherein both short and long wavelength arms use a common Echelle grating but separate fibers.</a:t>
            </a:r>
            <a:endParaRPr sz="900">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2" name="Shape 582"/>
        <p:cNvGrpSpPr/>
        <p:nvPr/>
      </p:nvGrpSpPr>
      <p:grpSpPr>
        <a:xfrm>
          <a:off x="0" y="0"/>
          <a:ext cx="0" cy="0"/>
          <a:chOff x="0" y="0"/>
          <a:chExt cx="0" cy="0"/>
        </a:xfrm>
      </p:grpSpPr>
      <p:sp>
        <p:nvSpPr>
          <p:cNvPr id="583" name="Google Shape;583;gaef9276bbe_0_5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4" name="Google Shape;584;gaef9276bbe_0_5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850">
                <a:solidFill>
                  <a:schemeClr val="dk1"/>
                </a:solidFill>
              </a:rPr>
              <a:t>The primary science goals of EarthFinder are the precise radial velocity (PRV) detection, precise mass measurement, and orbit characterization of Earth-mass planets in</a:t>
            </a:r>
            <a:endParaRPr sz="850">
              <a:solidFill>
                <a:schemeClr val="dk1"/>
              </a:solidFill>
            </a:endParaRPr>
          </a:p>
          <a:p>
            <a:pPr indent="0" lvl="0" marL="0" rtl="0" algn="l">
              <a:lnSpc>
                <a:spcPct val="115000"/>
              </a:lnSpc>
              <a:spcBef>
                <a:spcPts val="0"/>
              </a:spcBef>
              <a:spcAft>
                <a:spcPts val="0"/>
              </a:spcAft>
              <a:buNone/>
            </a:pPr>
            <a:r>
              <a:rPr lang="en" sz="850">
                <a:solidFill>
                  <a:schemeClr val="dk1"/>
                </a:solidFill>
              </a:rPr>
              <a:t>Habitable Zone orbits around the nearest FGKM stars.</a:t>
            </a:r>
            <a:endParaRPr sz="850">
              <a:solidFill>
                <a:schemeClr val="dk1"/>
              </a:solidFill>
            </a:endParaRPr>
          </a:p>
          <a:p>
            <a:pPr indent="0" lvl="0" marL="0" rtl="0" algn="l">
              <a:lnSpc>
                <a:spcPct val="115000"/>
              </a:lnSpc>
              <a:spcBef>
                <a:spcPts val="0"/>
              </a:spcBef>
              <a:spcAft>
                <a:spcPts val="0"/>
              </a:spcAft>
              <a:buNone/>
            </a:pPr>
            <a:r>
              <a:t/>
            </a:r>
            <a:endParaRPr sz="850">
              <a:solidFill>
                <a:schemeClr val="dk1"/>
              </a:solidFill>
            </a:endParaRPr>
          </a:p>
          <a:p>
            <a:pPr indent="0" lvl="0" marL="0" rtl="0" algn="l">
              <a:lnSpc>
                <a:spcPct val="115000"/>
              </a:lnSpc>
              <a:spcBef>
                <a:spcPts val="0"/>
              </a:spcBef>
              <a:spcAft>
                <a:spcPts val="0"/>
              </a:spcAft>
              <a:buNone/>
            </a:pPr>
            <a:r>
              <a:rPr lang="en" sz="900">
                <a:solidFill>
                  <a:schemeClr val="dk1"/>
                </a:solidFill>
              </a:rPr>
              <a:t>Orbit: </a:t>
            </a:r>
            <a:endParaRPr sz="900">
              <a:solidFill>
                <a:schemeClr val="dk1"/>
              </a:solidFill>
            </a:endParaRPr>
          </a:p>
          <a:p>
            <a:pPr indent="0" lvl="0" marL="0" rtl="0" algn="l">
              <a:lnSpc>
                <a:spcPct val="115000"/>
              </a:lnSpc>
              <a:spcBef>
                <a:spcPts val="0"/>
              </a:spcBef>
              <a:spcAft>
                <a:spcPts val="0"/>
              </a:spcAft>
              <a:buNone/>
            </a:pPr>
            <a:r>
              <a:rPr lang="en" sz="900">
                <a:solidFill>
                  <a:schemeClr val="dk1"/>
                </a:solidFill>
              </a:rPr>
              <a:t>Earth-trailing (similar to Kepler and Spitzer) or Earth-Sun Lagrange-point orbit.</a:t>
            </a:r>
            <a:endParaRPr sz="900">
              <a:solidFill>
                <a:schemeClr val="dk1"/>
              </a:solidFill>
            </a:endParaRPr>
          </a:p>
          <a:p>
            <a:pPr indent="0" lvl="0" marL="0" rtl="0" algn="l">
              <a:lnSpc>
                <a:spcPct val="115000"/>
              </a:lnSpc>
              <a:spcBef>
                <a:spcPts val="0"/>
              </a:spcBef>
              <a:spcAft>
                <a:spcPts val="0"/>
              </a:spcAft>
              <a:buNone/>
            </a:pPr>
            <a:r>
              <a:t/>
            </a:r>
            <a:endParaRPr sz="900">
              <a:solidFill>
                <a:schemeClr val="dk1"/>
              </a:solidFill>
            </a:endParaRPr>
          </a:p>
          <a:p>
            <a:pPr indent="0" lvl="0" marL="0" rtl="0" algn="l">
              <a:lnSpc>
                <a:spcPct val="115000"/>
              </a:lnSpc>
              <a:spcBef>
                <a:spcPts val="0"/>
              </a:spcBef>
              <a:spcAft>
                <a:spcPts val="0"/>
              </a:spcAft>
              <a:buNone/>
            </a:pPr>
            <a:r>
              <a:rPr lang="en" sz="900">
                <a:solidFill>
                  <a:schemeClr val="dk1"/>
                </a:solidFill>
              </a:rPr>
              <a:t>EarthFinder will be placed in an Earth-Sun L2 libration point orbit, or perhaps a heliocentric drift away orbit</a:t>
            </a:r>
            <a:endParaRPr sz="900">
              <a:solidFill>
                <a:schemeClr val="dk1"/>
              </a:solidFill>
            </a:endParaRPr>
          </a:p>
          <a:p>
            <a:pPr indent="0" lvl="0" marL="0" rtl="0" algn="l">
              <a:lnSpc>
                <a:spcPct val="115000"/>
              </a:lnSpc>
              <a:spcBef>
                <a:spcPts val="0"/>
              </a:spcBef>
              <a:spcAft>
                <a:spcPts val="0"/>
              </a:spcAft>
              <a:buNone/>
            </a:pPr>
            <a:r>
              <a:t/>
            </a:r>
            <a:endParaRPr sz="900">
              <a:solidFill>
                <a:schemeClr val="dk1"/>
              </a:solidFill>
            </a:endParaRPr>
          </a:p>
          <a:p>
            <a:pPr indent="0" lvl="0" marL="0" rtl="0" algn="l">
              <a:lnSpc>
                <a:spcPct val="115000"/>
              </a:lnSpc>
              <a:spcBef>
                <a:spcPts val="0"/>
              </a:spcBef>
              <a:spcAft>
                <a:spcPts val="0"/>
              </a:spcAft>
              <a:buNone/>
            </a:pPr>
            <a:r>
              <a:rPr lang="en" sz="900">
                <a:solidFill>
                  <a:schemeClr val="dk1"/>
                </a:solidFill>
              </a:rPr>
              <a:t>Spacecraft:</a:t>
            </a:r>
            <a:endParaRPr sz="900">
              <a:solidFill>
                <a:schemeClr val="dk1"/>
              </a:solidFill>
            </a:endParaRPr>
          </a:p>
          <a:p>
            <a:pPr indent="0" lvl="0" marL="0" rtl="0" algn="l">
              <a:lnSpc>
                <a:spcPct val="115000"/>
              </a:lnSpc>
              <a:spcBef>
                <a:spcPts val="0"/>
              </a:spcBef>
              <a:spcAft>
                <a:spcPts val="0"/>
              </a:spcAft>
              <a:buNone/>
            </a:pPr>
            <a:r>
              <a:rPr lang="en" sz="900">
                <a:solidFill>
                  <a:schemeClr val="dk1"/>
                </a:solidFill>
              </a:rPr>
              <a:t>The payload, including the telescope, is mounted to</a:t>
            </a:r>
            <a:endParaRPr sz="900">
              <a:solidFill>
                <a:schemeClr val="dk1"/>
              </a:solidFill>
            </a:endParaRPr>
          </a:p>
          <a:p>
            <a:pPr indent="0" lvl="0" marL="0" rtl="0" algn="l">
              <a:lnSpc>
                <a:spcPct val="115000"/>
              </a:lnSpc>
              <a:spcBef>
                <a:spcPts val="0"/>
              </a:spcBef>
              <a:spcAft>
                <a:spcPts val="0"/>
              </a:spcAft>
              <a:buNone/>
            </a:pPr>
            <a:r>
              <a:rPr lang="en" sz="900">
                <a:solidFill>
                  <a:schemeClr val="dk1"/>
                </a:solidFill>
              </a:rPr>
              <a:t>the spacecraft bus on an athermal interface</a:t>
            </a:r>
            <a:endParaRPr sz="900">
              <a:solidFill>
                <a:schemeClr val="dk1"/>
              </a:solidFill>
            </a:endParaRPr>
          </a:p>
          <a:p>
            <a:pPr indent="0" lvl="0" marL="0" rtl="0" algn="l">
              <a:lnSpc>
                <a:spcPct val="115000"/>
              </a:lnSpc>
              <a:spcBef>
                <a:spcPts val="0"/>
              </a:spcBef>
              <a:spcAft>
                <a:spcPts val="0"/>
              </a:spcAft>
              <a:buNone/>
            </a:pPr>
            <a:r>
              <a:rPr lang="en" sz="900">
                <a:solidFill>
                  <a:schemeClr val="dk1"/>
                </a:solidFill>
              </a:rPr>
              <a:t>using a bipod arrangement. A cylindrical baffle</a:t>
            </a:r>
            <a:endParaRPr sz="900">
              <a:solidFill>
                <a:schemeClr val="dk1"/>
              </a:solidFill>
            </a:endParaRPr>
          </a:p>
          <a:p>
            <a:pPr indent="0" lvl="0" marL="0" rtl="0" algn="l">
              <a:lnSpc>
                <a:spcPct val="115000"/>
              </a:lnSpc>
              <a:spcBef>
                <a:spcPts val="0"/>
              </a:spcBef>
              <a:spcAft>
                <a:spcPts val="0"/>
              </a:spcAft>
              <a:buNone/>
            </a:pPr>
            <a:r>
              <a:rPr lang="en" sz="900">
                <a:solidFill>
                  <a:schemeClr val="dk1"/>
                </a:solidFill>
              </a:rPr>
              <a:t>surrounds the telescope. EarthFinder has</a:t>
            </a:r>
            <a:endParaRPr sz="900">
              <a:solidFill>
                <a:schemeClr val="dk1"/>
              </a:solidFill>
            </a:endParaRPr>
          </a:p>
          <a:p>
            <a:pPr indent="0" lvl="0" marL="0" rtl="0" algn="l">
              <a:lnSpc>
                <a:spcPct val="115000"/>
              </a:lnSpc>
              <a:spcBef>
                <a:spcPts val="0"/>
              </a:spcBef>
              <a:spcAft>
                <a:spcPts val="0"/>
              </a:spcAft>
              <a:buNone/>
            </a:pPr>
            <a:r>
              <a:rPr lang="en" sz="900">
                <a:solidFill>
                  <a:schemeClr val="dk1"/>
                </a:solidFill>
              </a:rPr>
              <a:t>thermal shields affixed to the S/C on the Sunoriented-</a:t>
            </a:r>
            <a:endParaRPr sz="900">
              <a:solidFill>
                <a:schemeClr val="dk1"/>
              </a:solidFill>
            </a:endParaRPr>
          </a:p>
          <a:p>
            <a:pPr indent="0" lvl="0" marL="0" rtl="0" algn="l">
              <a:lnSpc>
                <a:spcPct val="115000"/>
              </a:lnSpc>
              <a:spcBef>
                <a:spcPts val="0"/>
              </a:spcBef>
              <a:spcAft>
                <a:spcPts val="0"/>
              </a:spcAft>
              <a:buNone/>
            </a:pPr>
            <a:r>
              <a:rPr lang="en" sz="900">
                <a:solidFill>
                  <a:schemeClr val="dk1"/>
                </a:solidFill>
              </a:rPr>
              <a:t>side of the telescope baffle, along with</a:t>
            </a:r>
            <a:endParaRPr sz="900">
              <a:solidFill>
                <a:schemeClr val="dk1"/>
              </a:solidFill>
            </a:endParaRPr>
          </a:p>
          <a:p>
            <a:pPr indent="0" lvl="0" marL="0" rtl="0" algn="l">
              <a:lnSpc>
                <a:spcPct val="115000"/>
              </a:lnSpc>
              <a:spcBef>
                <a:spcPts val="0"/>
              </a:spcBef>
              <a:spcAft>
                <a:spcPts val="0"/>
              </a:spcAft>
              <a:buNone/>
            </a:pPr>
            <a:r>
              <a:rPr lang="en" sz="900">
                <a:solidFill>
                  <a:schemeClr val="dk1"/>
                </a:solidFill>
              </a:rPr>
              <a:t>solar arrays (also fixed to the S/C) installed</a:t>
            </a:r>
            <a:endParaRPr sz="900">
              <a:solidFill>
                <a:schemeClr val="dk1"/>
              </a:solidFill>
            </a:endParaRPr>
          </a:p>
          <a:p>
            <a:pPr indent="0" lvl="0" marL="0" rtl="0" algn="l">
              <a:lnSpc>
                <a:spcPct val="115000"/>
              </a:lnSpc>
              <a:spcBef>
                <a:spcPts val="0"/>
              </a:spcBef>
              <a:spcAft>
                <a:spcPts val="0"/>
              </a:spcAft>
              <a:buNone/>
            </a:pPr>
            <a:r>
              <a:rPr lang="en" sz="900">
                <a:solidFill>
                  <a:schemeClr val="dk1"/>
                </a:solidFill>
              </a:rPr>
              <a:t>outward from the thermal shields. The arrays</a:t>
            </a:r>
            <a:endParaRPr sz="900">
              <a:solidFill>
                <a:schemeClr val="dk1"/>
              </a:solidFill>
            </a:endParaRPr>
          </a:p>
          <a:p>
            <a:pPr indent="0" lvl="0" marL="0" rtl="0" algn="l">
              <a:lnSpc>
                <a:spcPct val="115000"/>
              </a:lnSpc>
              <a:spcBef>
                <a:spcPts val="0"/>
              </a:spcBef>
              <a:spcAft>
                <a:spcPts val="0"/>
              </a:spcAft>
              <a:buNone/>
            </a:pPr>
            <a:r>
              <a:rPr lang="en" sz="900">
                <a:solidFill>
                  <a:schemeClr val="dk1"/>
                </a:solidFill>
              </a:rPr>
              <a:t>work together with the thermal shields to isolate</a:t>
            </a:r>
            <a:endParaRPr sz="900">
              <a:solidFill>
                <a:schemeClr val="dk1"/>
              </a:solidFill>
            </a:endParaRPr>
          </a:p>
          <a:p>
            <a:pPr indent="0" lvl="0" marL="0" rtl="0" algn="l">
              <a:lnSpc>
                <a:spcPct val="115000"/>
              </a:lnSpc>
              <a:spcBef>
                <a:spcPts val="0"/>
              </a:spcBef>
              <a:spcAft>
                <a:spcPts val="0"/>
              </a:spcAft>
              <a:buNone/>
            </a:pPr>
            <a:r>
              <a:rPr lang="en" sz="900">
                <a:solidFill>
                  <a:schemeClr val="dk1"/>
                </a:solidFill>
              </a:rPr>
              <a:t>the payload from solar insolation and reduce the</a:t>
            </a:r>
            <a:endParaRPr sz="900">
              <a:solidFill>
                <a:schemeClr val="dk1"/>
              </a:solidFill>
            </a:endParaRPr>
          </a:p>
          <a:p>
            <a:pPr indent="0" lvl="0" marL="0" rtl="0" algn="l">
              <a:lnSpc>
                <a:spcPct val="115000"/>
              </a:lnSpc>
              <a:spcBef>
                <a:spcPts val="0"/>
              </a:spcBef>
              <a:spcAft>
                <a:spcPts val="0"/>
              </a:spcAft>
              <a:buNone/>
            </a:pPr>
            <a:r>
              <a:rPr lang="en" sz="900">
                <a:solidFill>
                  <a:schemeClr val="dk1"/>
                </a:solidFill>
              </a:rPr>
              <a:t>variability of the heat load due to changes in the</a:t>
            </a:r>
            <a:endParaRPr sz="900">
              <a:solidFill>
                <a:schemeClr val="dk1"/>
              </a:solidFill>
            </a:endParaRPr>
          </a:p>
          <a:p>
            <a:pPr indent="0" lvl="0" marL="0" rtl="0" algn="l">
              <a:lnSpc>
                <a:spcPct val="115000"/>
              </a:lnSpc>
              <a:spcBef>
                <a:spcPts val="0"/>
              </a:spcBef>
              <a:spcAft>
                <a:spcPts val="0"/>
              </a:spcAft>
              <a:buNone/>
            </a:pPr>
            <a:r>
              <a:rPr lang="en" sz="900">
                <a:solidFill>
                  <a:schemeClr val="dk1"/>
                </a:solidFill>
              </a:rPr>
              <a:t>S/C pointing. There is a deployable high gain</a:t>
            </a:r>
            <a:endParaRPr sz="900">
              <a:solidFill>
                <a:schemeClr val="dk1"/>
              </a:solidFill>
            </a:endParaRPr>
          </a:p>
          <a:p>
            <a:pPr indent="0" lvl="0" marL="0" rtl="0" algn="l">
              <a:lnSpc>
                <a:spcPct val="115000"/>
              </a:lnSpc>
              <a:spcBef>
                <a:spcPts val="0"/>
              </a:spcBef>
              <a:spcAft>
                <a:spcPts val="0"/>
              </a:spcAft>
              <a:buNone/>
            </a:pPr>
            <a:r>
              <a:rPr lang="en" sz="900">
                <a:solidFill>
                  <a:schemeClr val="dk1"/>
                </a:solidFill>
              </a:rPr>
              <a:t>antenna articulated to point towards the Earth.</a:t>
            </a:r>
            <a:endParaRPr sz="900">
              <a:solidFill>
                <a:schemeClr val="dk1"/>
              </a:solidFill>
            </a:endParaRPr>
          </a:p>
          <a:p>
            <a:pPr indent="0" lvl="0" marL="0" rtl="0" algn="l">
              <a:lnSpc>
                <a:spcPct val="115000"/>
              </a:lnSpc>
              <a:spcBef>
                <a:spcPts val="0"/>
              </a:spcBef>
              <a:spcAft>
                <a:spcPts val="0"/>
              </a:spcAft>
              <a:buNone/>
            </a:pPr>
            <a:r>
              <a:t/>
            </a:r>
            <a:endParaRPr sz="900">
              <a:solidFill>
                <a:schemeClr val="dk1"/>
              </a:solidFill>
            </a:endParaRPr>
          </a:p>
          <a:p>
            <a:pPr indent="0" lvl="0" marL="0" rtl="0" algn="l">
              <a:lnSpc>
                <a:spcPct val="115000"/>
              </a:lnSpc>
              <a:spcBef>
                <a:spcPts val="0"/>
              </a:spcBef>
              <a:spcAft>
                <a:spcPts val="0"/>
              </a:spcAft>
              <a:buNone/>
            </a:pPr>
            <a:r>
              <a:t/>
            </a:r>
            <a:endParaRPr sz="900">
              <a:solidFill>
                <a:schemeClr val="dk1"/>
              </a:solidFill>
            </a:endParaRPr>
          </a:p>
          <a:p>
            <a:pPr indent="0" lvl="0" marL="0" rtl="0" algn="l">
              <a:lnSpc>
                <a:spcPct val="115000"/>
              </a:lnSpc>
              <a:spcBef>
                <a:spcPts val="0"/>
              </a:spcBef>
              <a:spcAft>
                <a:spcPts val="0"/>
              </a:spcAft>
              <a:buNone/>
            </a:pPr>
            <a:r>
              <a:t/>
            </a:r>
            <a:endParaRPr sz="900">
              <a:solidFill>
                <a:schemeClr val="dk1"/>
              </a:solidFill>
            </a:endParaRPr>
          </a:p>
          <a:p>
            <a:pPr indent="0" lvl="0" marL="0" rtl="0" algn="l">
              <a:lnSpc>
                <a:spcPct val="115000"/>
              </a:lnSpc>
              <a:spcBef>
                <a:spcPts val="0"/>
              </a:spcBef>
              <a:spcAft>
                <a:spcPts val="0"/>
              </a:spcAft>
              <a:buNone/>
            </a:pPr>
            <a:r>
              <a:rPr lang="en" sz="900">
                <a:solidFill>
                  <a:schemeClr val="dk1"/>
                </a:solidFill>
              </a:rPr>
              <a:t>Instrument: </a:t>
            </a:r>
            <a:endParaRPr sz="900">
              <a:solidFill>
                <a:schemeClr val="dk1"/>
              </a:solidFill>
            </a:endParaRPr>
          </a:p>
          <a:p>
            <a:pPr indent="0" lvl="0" marL="0" rtl="0" algn="l">
              <a:lnSpc>
                <a:spcPct val="115000"/>
              </a:lnSpc>
              <a:spcBef>
                <a:spcPts val="0"/>
              </a:spcBef>
              <a:spcAft>
                <a:spcPts val="0"/>
              </a:spcAft>
              <a:buNone/>
            </a:pPr>
            <a:r>
              <a:rPr lang="en" sz="900">
                <a:solidFill>
                  <a:schemeClr val="dk1"/>
                </a:solidFill>
              </a:rPr>
              <a:t>single-mode fibers illuminating three high-resolution, compact and diffractionlimited spectrometer “arms”, one covering the near-UV (280-380 nm), visible (VIS; 380-950 nm) and near-infrared (NIR; 950-2500 nm) respectively with a spectral resolution of greater than 150,000 in the visible and near-infrared arms. </a:t>
            </a:r>
            <a:endParaRPr sz="900">
              <a:solidFill>
                <a:schemeClr val="dk1"/>
              </a:solidFill>
            </a:endParaRPr>
          </a:p>
          <a:p>
            <a:pPr indent="0" lvl="0" marL="0" rtl="0" algn="l">
              <a:lnSpc>
                <a:spcPct val="115000"/>
              </a:lnSpc>
              <a:spcBef>
                <a:spcPts val="0"/>
              </a:spcBef>
              <a:spcAft>
                <a:spcPts val="0"/>
              </a:spcAft>
              <a:buNone/>
            </a:pPr>
            <a:r>
              <a:t/>
            </a:r>
            <a:endParaRPr sz="900">
              <a:solidFill>
                <a:schemeClr val="dk1"/>
              </a:solidFill>
            </a:endParaRPr>
          </a:p>
          <a:p>
            <a:pPr indent="0" lvl="0" marL="0" rtl="0" algn="l">
              <a:lnSpc>
                <a:spcPct val="115000"/>
              </a:lnSpc>
              <a:spcBef>
                <a:spcPts val="0"/>
              </a:spcBef>
              <a:spcAft>
                <a:spcPts val="0"/>
              </a:spcAft>
              <a:buNone/>
            </a:pPr>
            <a:r>
              <a:rPr lang="en" sz="900">
                <a:solidFill>
                  <a:schemeClr val="dk1"/>
                </a:solidFill>
              </a:rPr>
              <a:t>The observatory is optimized for the bright (V~5-6 mag) nearby main sequence stars.</a:t>
            </a:r>
            <a:endParaRPr sz="900">
              <a:solidFill>
                <a:schemeClr val="dk1"/>
              </a:solidFill>
            </a:endParaRPr>
          </a:p>
          <a:p>
            <a:pPr indent="0" lvl="0" marL="0" rtl="0" algn="l">
              <a:lnSpc>
                <a:spcPct val="115000"/>
              </a:lnSpc>
              <a:spcBef>
                <a:spcPts val="0"/>
              </a:spcBef>
              <a:spcAft>
                <a:spcPts val="0"/>
              </a:spcAft>
              <a:buNone/>
            </a:pPr>
            <a:r>
              <a:t/>
            </a:r>
            <a:endParaRPr sz="900">
              <a:solidFill>
                <a:schemeClr val="dk1"/>
              </a:solidFill>
            </a:endParaRPr>
          </a:p>
          <a:p>
            <a:pPr indent="0" lvl="0" marL="0" rtl="0" algn="l">
              <a:lnSpc>
                <a:spcPct val="115000"/>
              </a:lnSpc>
              <a:spcBef>
                <a:spcPts val="0"/>
              </a:spcBef>
              <a:spcAft>
                <a:spcPts val="0"/>
              </a:spcAft>
              <a:buNone/>
            </a:pPr>
            <a:r>
              <a:t/>
            </a:r>
            <a:endParaRPr sz="850">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9" name="Shape 589"/>
        <p:cNvGrpSpPr/>
        <p:nvPr/>
      </p:nvGrpSpPr>
      <p:grpSpPr>
        <a:xfrm>
          <a:off x="0" y="0"/>
          <a:ext cx="0" cy="0"/>
          <a:chOff x="0" y="0"/>
          <a:chExt cx="0" cy="0"/>
        </a:xfrm>
      </p:grpSpPr>
      <p:sp>
        <p:nvSpPr>
          <p:cNvPr id="590" name="Google Shape;590;gaea6df1a36_1_26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91" name="Google Shape;591;gaea6df1a36_1_2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4" name="Shape 594"/>
        <p:cNvGrpSpPr/>
        <p:nvPr/>
      </p:nvGrpSpPr>
      <p:grpSpPr>
        <a:xfrm>
          <a:off x="0" y="0"/>
          <a:ext cx="0" cy="0"/>
          <a:chOff x="0" y="0"/>
          <a:chExt cx="0" cy="0"/>
        </a:xfrm>
      </p:grpSpPr>
      <p:sp>
        <p:nvSpPr>
          <p:cNvPr id="595" name="Google Shape;595;gaea6df1a36_1_16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96" name="Google Shape;596;gaea6df1a36_1_16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5" name="Shape 605"/>
        <p:cNvGrpSpPr/>
        <p:nvPr/>
      </p:nvGrpSpPr>
      <p:grpSpPr>
        <a:xfrm>
          <a:off x="0" y="0"/>
          <a:ext cx="0" cy="0"/>
          <a:chOff x="0" y="0"/>
          <a:chExt cx="0" cy="0"/>
        </a:xfrm>
      </p:grpSpPr>
      <p:sp>
        <p:nvSpPr>
          <p:cNvPr id="606" name="Google Shape;606;gaea6df1a36_1_17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07" name="Google Shape;607;gaea6df1a36_1_1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3" name="Shape 613"/>
        <p:cNvGrpSpPr/>
        <p:nvPr/>
      </p:nvGrpSpPr>
      <p:grpSpPr>
        <a:xfrm>
          <a:off x="0" y="0"/>
          <a:ext cx="0" cy="0"/>
          <a:chOff x="0" y="0"/>
          <a:chExt cx="0" cy="0"/>
        </a:xfrm>
      </p:grpSpPr>
      <p:sp>
        <p:nvSpPr>
          <p:cNvPr id="614" name="Google Shape;614;gaea6df1a36_1_18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15" name="Google Shape;615;gaea6df1a36_1_1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0" name="Shape 620"/>
        <p:cNvGrpSpPr/>
        <p:nvPr/>
      </p:nvGrpSpPr>
      <p:grpSpPr>
        <a:xfrm>
          <a:off x="0" y="0"/>
          <a:ext cx="0" cy="0"/>
          <a:chOff x="0" y="0"/>
          <a:chExt cx="0" cy="0"/>
        </a:xfrm>
      </p:grpSpPr>
      <p:sp>
        <p:nvSpPr>
          <p:cNvPr id="621" name="Google Shape;621;gaea6df1a36_1_18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22" name="Google Shape;622;gaea6df1a36_1_1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9" name="Shape 629"/>
        <p:cNvGrpSpPr/>
        <p:nvPr/>
      </p:nvGrpSpPr>
      <p:grpSpPr>
        <a:xfrm>
          <a:off x="0" y="0"/>
          <a:ext cx="0" cy="0"/>
          <a:chOff x="0" y="0"/>
          <a:chExt cx="0" cy="0"/>
        </a:xfrm>
      </p:grpSpPr>
      <p:sp>
        <p:nvSpPr>
          <p:cNvPr id="630" name="Google Shape;630;gaea6df1a36_1_19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31" name="Google Shape;631;gaea6df1a36_1_19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gaea6df1a36_1_4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8" name="Google Shape;98;gaea6df1a36_1_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6" name="Shape 636"/>
        <p:cNvGrpSpPr/>
        <p:nvPr/>
      </p:nvGrpSpPr>
      <p:grpSpPr>
        <a:xfrm>
          <a:off x="0" y="0"/>
          <a:ext cx="0" cy="0"/>
          <a:chOff x="0" y="0"/>
          <a:chExt cx="0" cy="0"/>
        </a:xfrm>
      </p:grpSpPr>
      <p:sp>
        <p:nvSpPr>
          <p:cNvPr id="637" name="Google Shape;637;gaef9276bbe_0_59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38" name="Google Shape;638;gaef9276bbe_0_59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3" name="Shape 643"/>
        <p:cNvGrpSpPr/>
        <p:nvPr/>
      </p:nvGrpSpPr>
      <p:grpSpPr>
        <a:xfrm>
          <a:off x="0" y="0"/>
          <a:ext cx="0" cy="0"/>
          <a:chOff x="0" y="0"/>
          <a:chExt cx="0" cy="0"/>
        </a:xfrm>
      </p:grpSpPr>
      <p:sp>
        <p:nvSpPr>
          <p:cNvPr id="644" name="Google Shape;644;gaef9276bbe_0_79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45" name="Google Shape;645;gaef9276bbe_0_79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8" name="Shape 648"/>
        <p:cNvGrpSpPr/>
        <p:nvPr/>
      </p:nvGrpSpPr>
      <p:grpSpPr>
        <a:xfrm>
          <a:off x="0" y="0"/>
          <a:ext cx="0" cy="0"/>
          <a:chOff x="0" y="0"/>
          <a:chExt cx="0" cy="0"/>
        </a:xfrm>
      </p:grpSpPr>
      <p:sp>
        <p:nvSpPr>
          <p:cNvPr id="649" name="Google Shape;649;gaea6df1a36_1_4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50" name="Google Shape;650;gaea6df1a36_1_4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 name="Shape 108"/>
        <p:cNvGrpSpPr/>
        <p:nvPr/>
      </p:nvGrpSpPr>
      <p:grpSpPr>
        <a:xfrm>
          <a:off x="0" y="0"/>
          <a:ext cx="0" cy="0"/>
          <a:chOff x="0" y="0"/>
          <a:chExt cx="0" cy="0"/>
        </a:xfrm>
      </p:grpSpPr>
      <p:sp>
        <p:nvSpPr>
          <p:cNvPr id="109" name="Google Shape;109;gaef9276bbe_0_78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0" name="Google Shape;110;gaef9276bbe_0_78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 name="Shape 113"/>
        <p:cNvGrpSpPr/>
        <p:nvPr/>
      </p:nvGrpSpPr>
      <p:grpSpPr>
        <a:xfrm>
          <a:off x="0" y="0"/>
          <a:ext cx="0" cy="0"/>
          <a:chOff x="0" y="0"/>
          <a:chExt cx="0" cy="0"/>
        </a:xfrm>
      </p:grpSpPr>
      <p:sp>
        <p:nvSpPr>
          <p:cNvPr id="114" name="Google Shape;114;gaea6df1a36_1_5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5" name="Google Shape;115;gaea6df1a36_1_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gaea6df1a36_1_26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2" name="Google Shape;122;gaea6df1a36_1_2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2.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1" name="Shape 11"/>
        <p:cNvGrpSpPr/>
        <p:nvPr/>
      </p:nvGrpSpPr>
      <p:grpSpPr>
        <a:xfrm>
          <a:off x="0" y="0"/>
          <a:ext cx="0" cy="0"/>
          <a:chOff x="0" y="0"/>
          <a:chExt cx="0" cy="0"/>
        </a:xfrm>
      </p:grpSpPr>
      <p:grpSp>
        <p:nvGrpSpPr>
          <p:cNvPr id="12" name="Google Shape;12;p2"/>
          <p:cNvGrpSpPr/>
          <p:nvPr/>
        </p:nvGrpSpPr>
        <p:grpSpPr>
          <a:xfrm>
            <a:off x="4350279" y="2855377"/>
            <a:ext cx="443589" cy="105632"/>
            <a:chOff x="4137525" y="2915950"/>
            <a:chExt cx="869100" cy="207000"/>
          </a:xfrm>
        </p:grpSpPr>
        <p:sp>
          <p:nvSpPr>
            <p:cNvPr id="13" name="Google Shape;13;p2"/>
            <p:cNvSpPr/>
            <p:nvPr/>
          </p:nvSpPr>
          <p:spPr>
            <a:xfrm>
              <a:off x="4468575" y="2915950"/>
              <a:ext cx="207000" cy="20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 name="Google Shape;14;p2"/>
            <p:cNvSpPr/>
            <p:nvPr/>
          </p:nvSpPr>
          <p:spPr>
            <a:xfrm>
              <a:off x="4799625" y="2915950"/>
              <a:ext cx="207000" cy="20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 name="Google Shape;15;p2"/>
            <p:cNvSpPr/>
            <p:nvPr/>
          </p:nvSpPr>
          <p:spPr>
            <a:xfrm>
              <a:off x="4137525" y="2915950"/>
              <a:ext cx="207000" cy="20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6" name="Google Shape;16;p2"/>
          <p:cNvSpPr txBox="1"/>
          <p:nvPr>
            <p:ph type="ctrTitle"/>
          </p:nvPr>
        </p:nvSpPr>
        <p:spPr>
          <a:xfrm>
            <a:off x="671258" y="990800"/>
            <a:ext cx="7801500" cy="1730100"/>
          </a:xfrm>
          <a:prstGeom prst="rect">
            <a:avLst/>
          </a:prstGeom>
        </p:spPr>
        <p:txBody>
          <a:bodyPr anchorCtr="0" anchor="b" bIns="91425" lIns="91425" spcFirstLastPara="1" rIns="91425" wrap="square" tIns="91425">
            <a:noAutofit/>
          </a:bodyPr>
          <a:lstStyle>
            <a:lvl1pPr lvl="0" algn="ctr">
              <a:spcBef>
                <a:spcPts val="0"/>
              </a:spcBef>
              <a:spcAft>
                <a:spcPts val="0"/>
              </a:spcAft>
              <a:buSzPts val="4800"/>
              <a:buNone/>
              <a:defRPr sz="4800"/>
            </a:lvl1pPr>
            <a:lvl2pPr lvl="1" algn="ctr">
              <a:spcBef>
                <a:spcPts val="0"/>
              </a:spcBef>
              <a:spcAft>
                <a:spcPts val="0"/>
              </a:spcAft>
              <a:buSzPts val="4800"/>
              <a:buNone/>
              <a:defRPr sz="4800"/>
            </a:lvl2pPr>
            <a:lvl3pPr lvl="2" algn="ctr">
              <a:spcBef>
                <a:spcPts val="0"/>
              </a:spcBef>
              <a:spcAft>
                <a:spcPts val="0"/>
              </a:spcAft>
              <a:buSzPts val="4800"/>
              <a:buNone/>
              <a:defRPr sz="4800"/>
            </a:lvl3pPr>
            <a:lvl4pPr lvl="3" algn="ctr">
              <a:spcBef>
                <a:spcPts val="0"/>
              </a:spcBef>
              <a:spcAft>
                <a:spcPts val="0"/>
              </a:spcAft>
              <a:buSzPts val="4800"/>
              <a:buNone/>
              <a:defRPr sz="4800"/>
            </a:lvl4pPr>
            <a:lvl5pPr lvl="4" algn="ctr">
              <a:spcBef>
                <a:spcPts val="0"/>
              </a:spcBef>
              <a:spcAft>
                <a:spcPts val="0"/>
              </a:spcAft>
              <a:buSzPts val="4800"/>
              <a:buNone/>
              <a:defRPr sz="4800"/>
            </a:lvl5pPr>
            <a:lvl6pPr lvl="5" algn="ctr">
              <a:spcBef>
                <a:spcPts val="0"/>
              </a:spcBef>
              <a:spcAft>
                <a:spcPts val="0"/>
              </a:spcAft>
              <a:buSzPts val="4800"/>
              <a:buNone/>
              <a:defRPr sz="4800"/>
            </a:lvl6pPr>
            <a:lvl7pPr lvl="6" algn="ctr">
              <a:spcBef>
                <a:spcPts val="0"/>
              </a:spcBef>
              <a:spcAft>
                <a:spcPts val="0"/>
              </a:spcAft>
              <a:buSzPts val="4800"/>
              <a:buNone/>
              <a:defRPr sz="4800"/>
            </a:lvl7pPr>
            <a:lvl8pPr lvl="7" algn="ctr">
              <a:spcBef>
                <a:spcPts val="0"/>
              </a:spcBef>
              <a:spcAft>
                <a:spcPts val="0"/>
              </a:spcAft>
              <a:buSzPts val="4800"/>
              <a:buNone/>
              <a:defRPr sz="4800"/>
            </a:lvl8pPr>
            <a:lvl9pPr lvl="8" algn="ctr">
              <a:spcBef>
                <a:spcPts val="0"/>
              </a:spcBef>
              <a:spcAft>
                <a:spcPts val="0"/>
              </a:spcAft>
              <a:buSzPts val="4800"/>
              <a:buNone/>
              <a:defRPr sz="4800"/>
            </a:lvl9pPr>
          </a:lstStyle>
          <a:p/>
        </p:txBody>
      </p:sp>
      <p:sp>
        <p:nvSpPr>
          <p:cNvPr id="17" name="Google Shape;17;p2"/>
          <p:cNvSpPr txBox="1"/>
          <p:nvPr>
            <p:ph idx="1" type="subTitle"/>
          </p:nvPr>
        </p:nvSpPr>
        <p:spPr>
          <a:xfrm>
            <a:off x="671250" y="3174876"/>
            <a:ext cx="7801500" cy="792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18" name="Google Shape;18;p2"/>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52" name="Shape 52"/>
        <p:cNvGrpSpPr/>
        <p:nvPr/>
      </p:nvGrpSpPr>
      <p:grpSpPr>
        <a:xfrm>
          <a:off x="0" y="0"/>
          <a:ext cx="0" cy="0"/>
          <a:chOff x="0" y="0"/>
          <a:chExt cx="0" cy="0"/>
        </a:xfrm>
      </p:grpSpPr>
      <p:sp>
        <p:nvSpPr>
          <p:cNvPr id="53" name="Google Shape;53;p11"/>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Clr>
                <a:schemeClr val="dk1"/>
              </a:buClr>
              <a:buSzPts val="2100"/>
              <a:buFont typeface="Oswald"/>
              <a:buNone/>
              <a:defRPr sz="2100">
                <a:solidFill>
                  <a:schemeClr val="dk1"/>
                </a:solidFill>
                <a:latin typeface="Oswald"/>
                <a:ea typeface="Oswald"/>
                <a:cs typeface="Oswald"/>
                <a:sym typeface="Oswald"/>
              </a:defRPr>
            </a:lvl1pPr>
          </a:lstStyle>
          <a:p/>
        </p:txBody>
      </p:sp>
      <p:sp>
        <p:nvSpPr>
          <p:cNvPr id="54" name="Google Shape;54;p11"/>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55" name="Shape 55"/>
        <p:cNvGrpSpPr/>
        <p:nvPr/>
      </p:nvGrpSpPr>
      <p:grpSpPr>
        <a:xfrm>
          <a:off x="0" y="0"/>
          <a:ext cx="0" cy="0"/>
          <a:chOff x="0" y="0"/>
          <a:chExt cx="0" cy="0"/>
        </a:xfrm>
      </p:grpSpPr>
      <p:sp>
        <p:nvSpPr>
          <p:cNvPr id="56" name="Google Shape;56;p12"/>
          <p:cNvSpPr txBox="1"/>
          <p:nvPr>
            <p:ph hasCustomPrompt="1" type="title"/>
          </p:nvPr>
        </p:nvSpPr>
        <p:spPr>
          <a:xfrm>
            <a:off x="311700" y="1255275"/>
            <a:ext cx="8520600" cy="18906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57" name="Google Shape;57;p12"/>
          <p:cNvSpPr txBox="1"/>
          <p:nvPr>
            <p:ph idx="1" type="body"/>
          </p:nvPr>
        </p:nvSpPr>
        <p:spPr>
          <a:xfrm>
            <a:off x="311700" y="3228425"/>
            <a:ext cx="8520600" cy="13008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58" name="Google Shape;58;p12"/>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9" name="Shape 59"/>
        <p:cNvGrpSpPr/>
        <p:nvPr/>
      </p:nvGrpSpPr>
      <p:grpSpPr>
        <a:xfrm>
          <a:off x="0" y="0"/>
          <a:ext cx="0" cy="0"/>
          <a:chOff x="0" y="0"/>
          <a:chExt cx="0" cy="0"/>
        </a:xfrm>
      </p:grpSpPr>
      <p:sp>
        <p:nvSpPr>
          <p:cNvPr id="60" name="Google Shape;60;p13"/>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1">
  <p:cSld name="TITLE_AND_BODY_1">
    <p:spTree>
      <p:nvGrpSpPr>
        <p:cNvPr id="61" name="Shape 61"/>
        <p:cNvGrpSpPr/>
        <p:nvPr/>
      </p:nvGrpSpPr>
      <p:grpSpPr>
        <a:xfrm>
          <a:off x="0" y="0"/>
          <a:ext cx="0" cy="0"/>
          <a:chOff x="0" y="0"/>
          <a:chExt cx="0" cy="0"/>
        </a:xfrm>
      </p:grpSpPr>
      <p:sp>
        <p:nvSpPr>
          <p:cNvPr id="62" name="Google Shape;62;p1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pic>
        <p:nvPicPr>
          <p:cNvPr id="63" name="Google Shape;63;p14"/>
          <p:cNvPicPr preferRelativeResize="0"/>
          <p:nvPr/>
        </p:nvPicPr>
        <p:blipFill>
          <a:blip r:embed="rId2">
            <a:alphaModFix amt="50000"/>
          </a:blip>
          <a:stretch>
            <a:fillRect/>
          </a:stretch>
        </p:blipFill>
        <p:spPr>
          <a:xfrm>
            <a:off x="0" y="1118786"/>
            <a:ext cx="9144000" cy="3703727"/>
          </a:xfrm>
          <a:prstGeom prst="rect">
            <a:avLst/>
          </a:prstGeom>
          <a:noFill/>
          <a:ln>
            <a:noFill/>
          </a:ln>
        </p:spPr>
      </p:pic>
      <p:sp>
        <p:nvSpPr>
          <p:cNvPr id="64" name="Google Shape;64;p14"/>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9" name="Shape 19"/>
        <p:cNvGrpSpPr/>
        <p:nvPr/>
      </p:nvGrpSpPr>
      <p:grpSpPr>
        <a:xfrm>
          <a:off x="0" y="0"/>
          <a:ext cx="0" cy="0"/>
          <a:chOff x="0" y="0"/>
          <a:chExt cx="0" cy="0"/>
        </a:xfrm>
      </p:grpSpPr>
      <p:sp>
        <p:nvSpPr>
          <p:cNvPr id="20" name="Google Shape;20;p3"/>
          <p:cNvSpPr txBox="1"/>
          <p:nvPr>
            <p:ph type="title"/>
          </p:nvPr>
        </p:nvSpPr>
        <p:spPr>
          <a:xfrm>
            <a:off x="671250" y="2141250"/>
            <a:ext cx="7852200" cy="8610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21" name="Google Shape;21;p3"/>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22" name="Shape 22"/>
        <p:cNvGrpSpPr/>
        <p:nvPr/>
      </p:nvGrpSpPr>
      <p:grpSpPr>
        <a:xfrm>
          <a:off x="0" y="0"/>
          <a:ext cx="0" cy="0"/>
          <a:chOff x="0" y="0"/>
          <a:chExt cx="0" cy="0"/>
        </a:xfrm>
      </p:grpSpPr>
      <p:sp>
        <p:nvSpPr>
          <p:cNvPr id="23" name="Google Shape;23;p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4" name="Google Shape;24;p4"/>
          <p:cNvSpPr txBox="1"/>
          <p:nvPr>
            <p:ph idx="1" type="body"/>
          </p:nvPr>
        </p:nvSpPr>
        <p:spPr>
          <a:xfrm>
            <a:off x="311700" y="1152475"/>
            <a:ext cx="8520600" cy="3416400"/>
          </a:xfrm>
          <a:prstGeom prst="rect">
            <a:avLst/>
          </a:prstGeom>
          <a:solidFill>
            <a:srgbClr val="FFFFFF">
              <a:alpha val="14530"/>
            </a:srgbClr>
          </a:solidFill>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25" name="Google Shape;25;p4"/>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6" name="Shape 26"/>
        <p:cNvGrpSpPr/>
        <p:nvPr/>
      </p:nvGrpSpPr>
      <p:grpSpPr>
        <a:xfrm>
          <a:off x="0" y="0"/>
          <a:ext cx="0" cy="0"/>
          <a:chOff x="0" y="0"/>
          <a:chExt cx="0" cy="0"/>
        </a:xfrm>
      </p:grpSpPr>
      <p:sp>
        <p:nvSpPr>
          <p:cNvPr id="27" name="Google Shape;27;p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8" name="Google Shape;28;p5"/>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9" name="Google Shape;29;p5"/>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0" name="Google Shape;30;p5"/>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1" name="Shape 31"/>
        <p:cNvGrpSpPr/>
        <p:nvPr/>
      </p:nvGrpSpPr>
      <p:grpSpPr>
        <a:xfrm>
          <a:off x="0" y="0"/>
          <a:ext cx="0" cy="0"/>
          <a:chOff x="0" y="0"/>
          <a:chExt cx="0" cy="0"/>
        </a:xfrm>
      </p:grpSpPr>
      <p:sp>
        <p:nvSpPr>
          <p:cNvPr id="32" name="Google Shape;32;p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33" name="Google Shape;33;p6"/>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1">
  <p:cSld name="TITLE_ONLY_1">
    <p:spTree>
      <p:nvGrpSpPr>
        <p:cNvPr id="34" name="Shape 34"/>
        <p:cNvGrpSpPr/>
        <p:nvPr/>
      </p:nvGrpSpPr>
      <p:grpSpPr>
        <a:xfrm>
          <a:off x="0" y="0"/>
          <a:ext cx="0" cy="0"/>
          <a:chOff x="0" y="0"/>
          <a:chExt cx="0" cy="0"/>
        </a:xfrm>
      </p:grpSpPr>
      <p:pic>
        <p:nvPicPr>
          <p:cNvPr id="35" name="Google Shape;35;p7"/>
          <p:cNvPicPr preferRelativeResize="0"/>
          <p:nvPr/>
        </p:nvPicPr>
        <p:blipFill rotWithShape="1">
          <a:blip r:embed="rId2">
            <a:alphaModFix/>
          </a:blip>
          <a:srcRect b="14216" l="0" r="0" t="7883"/>
          <a:stretch/>
        </p:blipFill>
        <p:spPr>
          <a:xfrm>
            <a:off x="0" y="-30858"/>
            <a:ext cx="9144000" cy="5174358"/>
          </a:xfrm>
          <a:prstGeom prst="rect">
            <a:avLst/>
          </a:prstGeom>
          <a:noFill/>
          <a:ln>
            <a:noFill/>
          </a:ln>
        </p:spPr>
      </p:pic>
      <p:sp>
        <p:nvSpPr>
          <p:cNvPr id="36" name="Google Shape;36;p7"/>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37" name="Google Shape;37;p7"/>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8" name="Shape 38"/>
        <p:cNvGrpSpPr/>
        <p:nvPr/>
      </p:nvGrpSpPr>
      <p:grpSpPr>
        <a:xfrm>
          <a:off x="0" y="0"/>
          <a:ext cx="0" cy="0"/>
          <a:chOff x="0" y="0"/>
          <a:chExt cx="0" cy="0"/>
        </a:xfrm>
      </p:grpSpPr>
      <p:sp>
        <p:nvSpPr>
          <p:cNvPr id="39" name="Google Shape;39;p8"/>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40" name="Google Shape;40;p8"/>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41" name="Google Shape;41;p8"/>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lt2"/>
        </a:solidFill>
      </p:bgPr>
    </p:bg>
    <p:spTree>
      <p:nvGrpSpPr>
        <p:cNvPr id="42" name="Shape 42"/>
        <p:cNvGrpSpPr/>
        <p:nvPr/>
      </p:nvGrpSpPr>
      <p:grpSpPr>
        <a:xfrm>
          <a:off x="0" y="0"/>
          <a:ext cx="0" cy="0"/>
          <a:chOff x="0" y="0"/>
          <a:chExt cx="0" cy="0"/>
        </a:xfrm>
      </p:grpSpPr>
      <p:sp>
        <p:nvSpPr>
          <p:cNvPr id="43" name="Google Shape;43;p9"/>
          <p:cNvSpPr txBox="1"/>
          <p:nvPr>
            <p:ph type="title"/>
          </p:nvPr>
        </p:nvSpPr>
        <p:spPr>
          <a:xfrm>
            <a:off x="490250" y="526350"/>
            <a:ext cx="6227100" cy="4090800"/>
          </a:xfrm>
          <a:prstGeom prst="rect">
            <a:avLst/>
          </a:prstGeom>
        </p:spPr>
        <p:txBody>
          <a:bodyPr anchorCtr="0" anchor="ctr" bIns="91425" lIns="91425" spcFirstLastPara="1" rIns="91425" wrap="square" tIns="91425">
            <a:noAutofit/>
          </a:bodyPr>
          <a:lstStyle>
            <a:lvl1pPr lvl="0">
              <a:spcBef>
                <a:spcPts val="0"/>
              </a:spcBef>
              <a:spcAft>
                <a:spcPts val="0"/>
              </a:spcAft>
              <a:buClr>
                <a:schemeClr val="lt1"/>
              </a:buClr>
              <a:buSzPts val="4800"/>
              <a:buNone/>
              <a:defRPr sz="4800">
                <a:solidFill>
                  <a:schemeClr val="lt1"/>
                </a:solidFill>
              </a:defRPr>
            </a:lvl1pPr>
            <a:lvl2pPr lvl="1">
              <a:spcBef>
                <a:spcPts val="0"/>
              </a:spcBef>
              <a:spcAft>
                <a:spcPts val="0"/>
              </a:spcAft>
              <a:buClr>
                <a:schemeClr val="lt1"/>
              </a:buClr>
              <a:buSzPts val="4800"/>
              <a:buNone/>
              <a:defRPr sz="4800">
                <a:solidFill>
                  <a:schemeClr val="lt1"/>
                </a:solidFill>
              </a:defRPr>
            </a:lvl2pPr>
            <a:lvl3pPr lvl="2">
              <a:spcBef>
                <a:spcPts val="0"/>
              </a:spcBef>
              <a:spcAft>
                <a:spcPts val="0"/>
              </a:spcAft>
              <a:buClr>
                <a:schemeClr val="lt1"/>
              </a:buClr>
              <a:buSzPts val="4800"/>
              <a:buNone/>
              <a:defRPr sz="4800">
                <a:solidFill>
                  <a:schemeClr val="lt1"/>
                </a:solidFill>
              </a:defRPr>
            </a:lvl3pPr>
            <a:lvl4pPr lvl="3">
              <a:spcBef>
                <a:spcPts val="0"/>
              </a:spcBef>
              <a:spcAft>
                <a:spcPts val="0"/>
              </a:spcAft>
              <a:buClr>
                <a:schemeClr val="lt1"/>
              </a:buClr>
              <a:buSzPts val="4800"/>
              <a:buNone/>
              <a:defRPr sz="4800">
                <a:solidFill>
                  <a:schemeClr val="lt1"/>
                </a:solidFill>
              </a:defRPr>
            </a:lvl4pPr>
            <a:lvl5pPr lvl="4">
              <a:spcBef>
                <a:spcPts val="0"/>
              </a:spcBef>
              <a:spcAft>
                <a:spcPts val="0"/>
              </a:spcAft>
              <a:buClr>
                <a:schemeClr val="lt1"/>
              </a:buClr>
              <a:buSzPts val="4800"/>
              <a:buNone/>
              <a:defRPr sz="4800">
                <a:solidFill>
                  <a:schemeClr val="lt1"/>
                </a:solidFill>
              </a:defRPr>
            </a:lvl5pPr>
            <a:lvl6pPr lvl="5">
              <a:spcBef>
                <a:spcPts val="0"/>
              </a:spcBef>
              <a:spcAft>
                <a:spcPts val="0"/>
              </a:spcAft>
              <a:buClr>
                <a:schemeClr val="lt1"/>
              </a:buClr>
              <a:buSzPts val="4800"/>
              <a:buNone/>
              <a:defRPr sz="4800">
                <a:solidFill>
                  <a:schemeClr val="lt1"/>
                </a:solidFill>
              </a:defRPr>
            </a:lvl6pPr>
            <a:lvl7pPr lvl="6">
              <a:spcBef>
                <a:spcPts val="0"/>
              </a:spcBef>
              <a:spcAft>
                <a:spcPts val="0"/>
              </a:spcAft>
              <a:buClr>
                <a:schemeClr val="lt1"/>
              </a:buClr>
              <a:buSzPts val="4800"/>
              <a:buNone/>
              <a:defRPr sz="4800">
                <a:solidFill>
                  <a:schemeClr val="lt1"/>
                </a:solidFill>
              </a:defRPr>
            </a:lvl7pPr>
            <a:lvl8pPr lvl="7">
              <a:spcBef>
                <a:spcPts val="0"/>
              </a:spcBef>
              <a:spcAft>
                <a:spcPts val="0"/>
              </a:spcAft>
              <a:buClr>
                <a:schemeClr val="lt1"/>
              </a:buClr>
              <a:buSzPts val="4800"/>
              <a:buNone/>
              <a:defRPr sz="4800">
                <a:solidFill>
                  <a:schemeClr val="lt1"/>
                </a:solidFill>
              </a:defRPr>
            </a:lvl8pPr>
            <a:lvl9pPr lvl="8">
              <a:spcBef>
                <a:spcPts val="0"/>
              </a:spcBef>
              <a:spcAft>
                <a:spcPts val="0"/>
              </a:spcAft>
              <a:buClr>
                <a:schemeClr val="lt1"/>
              </a:buClr>
              <a:buSzPts val="4800"/>
              <a:buNone/>
              <a:defRPr sz="4800">
                <a:solidFill>
                  <a:schemeClr val="lt1"/>
                </a:solidFill>
              </a:defRPr>
            </a:lvl9pPr>
          </a:lstStyle>
          <a:p/>
        </p:txBody>
      </p:sp>
      <p:sp>
        <p:nvSpPr>
          <p:cNvPr id="44" name="Google Shape;44;p9"/>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5" name="Shape 45"/>
        <p:cNvGrpSpPr/>
        <p:nvPr/>
      </p:nvGrpSpPr>
      <p:grpSpPr>
        <a:xfrm>
          <a:off x="0" y="0"/>
          <a:ext cx="0" cy="0"/>
          <a:chOff x="0" y="0"/>
          <a:chExt cx="0" cy="0"/>
        </a:xfrm>
      </p:grpSpPr>
      <p:sp>
        <p:nvSpPr>
          <p:cNvPr id="46" name="Google Shape;46;p10"/>
          <p:cNvSpPr/>
          <p:nvPr/>
        </p:nvSpPr>
        <p:spPr>
          <a:xfrm>
            <a:off x="4572000" y="0"/>
            <a:ext cx="4572000" cy="5143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7" name="Google Shape;47;p10"/>
          <p:cNvCxnSpPr/>
          <p:nvPr/>
        </p:nvCxnSpPr>
        <p:spPr>
          <a:xfrm>
            <a:off x="5029675" y="4495500"/>
            <a:ext cx="468300" cy="0"/>
          </a:xfrm>
          <a:prstGeom prst="straightConnector1">
            <a:avLst/>
          </a:prstGeom>
          <a:noFill/>
          <a:ln cap="flat" cmpd="sng" w="19050">
            <a:solidFill>
              <a:schemeClr val="lt1"/>
            </a:solidFill>
            <a:prstDash val="solid"/>
            <a:round/>
            <a:headEnd len="sm" w="sm" type="none"/>
            <a:tailEnd len="sm" w="sm" type="none"/>
          </a:ln>
        </p:spPr>
      </p:cxnSp>
      <p:sp>
        <p:nvSpPr>
          <p:cNvPr id="48" name="Google Shape;48;p10"/>
          <p:cNvSpPr txBox="1"/>
          <p:nvPr>
            <p:ph type="title"/>
          </p:nvPr>
        </p:nvSpPr>
        <p:spPr>
          <a:xfrm>
            <a:off x="265500" y="1081400"/>
            <a:ext cx="4045200" cy="17103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49" name="Google Shape;49;p10"/>
          <p:cNvSpPr txBox="1"/>
          <p:nvPr>
            <p:ph idx="1" type="subTitle"/>
          </p:nvPr>
        </p:nvSpPr>
        <p:spPr>
          <a:xfrm>
            <a:off x="265500" y="2845201"/>
            <a:ext cx="4045200" cy="134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Clr>
                <a:schemeClr val="dk1"/>
              </a:buClr>
              <a:buSzPts val="2100"/>
              <a:buNone/>
              <a:defRPr sz="2100">
                <a:solidFill>
                  <a:schemeClr val="dk1"/>
                </a:solidFill>
              </a:defRPr>
            </a:lvl1pPr>
            <a:lvl2pPr lvl="1" algn="ctr">
              <a:lnSpc>
                <a:spcPct val="100000"/>
              </a:lnSpc>
              <a:spcBef>
                <a:spcPts val="0"/>
              </a:spcBef>
              <a:spcAft>
                <a:spcPts val="0"/>
              </a:spcAft>
              <a:buClr>
                <a:schemeClr val="dk1"/>
              </a:buClr>
              <a:buSzPts val="2100"/>
              <a:buNone/>
              <a:defRPr sz="2100">
                <a:solidFill>
                  <a:schemeClr val="dk1"/>
                </a:solidFill>
              </a:defRPr>
            </a:lvl2pPr>
            <a:lvl3pPr lvl="2" algn="ctr">
              <a:lnSpc>
                <a:spcPct val="100000"/>
              </a:lnSpc>
              <a:spcBef>
                <a:spcPts val="0"/>
              </a:spcBef>
              <a:spcAft>
                <a:spcPts val="0"/>
              </a:spcAft>
              <a:buClr>
                <a:schemeClr val="dk1"/>
              </a:buClr>
              <a:buSzPts val="2100"/>
              <a:buNone/>
              <a:defRPr sz="2100">
                <a:solidFill>
                  <a:schemeClr val="dk1"/>
                </a:solidFill>
              </a:defRPr>
            </a:lvl3pPr>
            <a:lvl4pPr lvl="3" algn="ctr">
              <a:lnSpc>
                <a:spcPct val="100000"/>
              </a:lnSpc>
              <a:spcBef>
                <a:spcPts val="0"/>
              </a:spcBef>
              <a:spcAft>
                <a:spcPts val="0"/>
              </a:spcAft>
              <a:buClr>
                <a:schemeClr val="dk1"/>
              </a:buClr>
              <a:buSzPts val="2100"/>
              <a:buNone/>
              <a:defRPr sz="2100">
                <a:solidFill>
                  <a:schemeClr val="dk1"/>
                </a:solidFill>
              </a:defRPr>
            </a:lvl4pPr>
            <a:lvl5pPr lvl="4" algn="ctr">
              <a:lnSpc>
                <a:spcPct val="100000"/>
              </a:lnSpc>
              <a:spcBef>
                <a:spcPts val="0"/>
              </a:spcBef>
              <a:spcAft>
                <a:spcPts val="0"/>
              </a:spcAft>
              <a:buClr>
                <a:schemeClr val="dk1"/>
              </a:buClr>
              <a:buSzPts val="2100"/>
              <a:buNone/>
              <a:defRPr sz="2100">
                <a:solidFill>
                  <a:schemeClr val="dk1"/>
                </a:solidFill>
              </a:defRPr>
            </a:lvl5pPr>
            <a:lvl6pPr lvl="5" algn="ctr">
              <a:lnSpc>
                <a:spcPct val="100000"/>
              </a:lnSpc>
              <a:spcBef>
                <a:spcPts val="0"/>
              </a:spcBef>
              <a:spcAft>
                <a:spcPts val="0"/>
              </a:spcAft>
              <a:buClr>
                <a:schemeClr val="dk1"/>
              </a:buClr>
              <a:buSzPts val="2100"/>
              <a:buNone/>
              <a:defRPr sz="2100">
                <a:solidFill>
                  <a:schemeClr val="dk1"/>
                </a:solidFill>
              </a:defRPr>
            </a:lvl6pPr>
            <a:lvl7pPr lvl="6" algn="ctr">
              <a:lnSpc>
                <a:spcPct val="100000"/>
              </a:lnSpc>
              <a:spcBef>
                <a:spcPts val="0"/>
              </a:spcBef>
              <a:spcAft>
                <a:spcPts val="0"/>
              </a:spcAft>
              <a:buClr>
                <a:schemeClr val="dk1"/>
              </a:buClr>
              <a:buSzPts val="2100"/>
              <a:buNone/>
              <a:defRPr sz="2100">
                <a:solidFill>
                  <a:schemeClr val="dk1"/>
                </a:solidFill>
              </a:defRPr>
            </a:lvl7pPr>
            <a:lvl8pPr lvl="7" algn="ctr">
              <a:lnSpc>
                <a:spcPct val="100000"/>
              </a:lnSpc>
              <a:spcBef>
                <a:spcPts val="0"/>
              </a:spcBef>
              <a:spcAft>
                <a:spcPts val="0"/>
              </a:spcAft>
              <a:buClr>
                <a:schemeClr val="dk1"/>
              </a:buClr>
              <a:buSzPts val="2100"/>
              <a:buNone/>
              <a:defRPr sz="2100">
                <a:solidFill>
                  <a:schemeClr val="dk1"/>
                </a:solidFill>
              </a:defRPr>
            </a:lvl8pPr>
            <a:lvl9pPr lvl="8" algn="ctr">
              <a:lnSpc>
                <a:spcPct val="100000"/>
              </a:lnSpc>
              <a:spcBef>
                <a:spcPts val="0"/>
              </a:spcBef>
              <a:spcAft>
                <a:spcPts val="0"/>
              </a:spcAft>
              <a:buClr>
                <a:schemeClr val="dk1"/>
              </a:buClr>
              <a:buSzPts val="2100"/>
              <a:buNone/>
              <a:defRPr sz="2100">
                <a:solidFill>
                  <a:schemeClr val="dk1"/>
                </a:solidFill>
              </a:defRPr>
            </a:lvl9pPr>
          </a:lstStyle>
          <a:p/>
        </p:txBody>
      </p:sp>
      <p:sp>
        <p:nvSpPr>
          <p:cNvPr id="50" name="Google Shape;50;p10"/>
          <p:cNvSpPr txBox="1"/>
          <p:nvPr>
            <p:ph idx="2" type="body"/>
          </p:nvPr>
        </p:nvSpPr>
        <p:spPr>
          <a:xfrm>
            <a:off x="4939500" y="724200"/>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Clr>
                <a:schemeClr val="lt1"/>
              </a:buClr>
              <a:buSzPts val="1800"/>
              <a:buChar char="●"/>
              <a:defRPr>
                <a:solidFill>
                  <a:schemeClr val="lt1"/>
                </a:solidFill>
              </a:defRPr>
            </a:lvl1pPr>
            <a:lvl2pPr indent="-317500" lvl="1" marL="914400">
              <a:spcBef>
                <a:spcPts val="1600"/>
              </a:spcBef>
              <a:spcAft>
                <a:spcPts val="0"/>
              </a:spcAft>
              <a:buClr>
                <a:schemeClr val="lt1"/>
              </a:buClr>
              <a:buSzPts val="1400"/>
              <a:buChar char="○"/>
              <a:defRPr>
                <a:solidFill>
                  <a:schemeClr val="lt1"/>
                </a:solidFill>
              </a:defRPr>
            </a:lvl2pPr>
            <a:lvl3pPr indent="-317500" lvl="2" marL="1371600">
              <a:spcBef>
                <a:spcPts val="1600"/>
              </a:spcBef>
              <a:spcAft>
                <a:spcPts val="0"/>
              </a:spcAft>
              <a:buClr>
                <a:schemeClr val="lt1"/>
              </a:buClr>
              <a:buSzPts val="1400"/>
              <a:buChar char="■"/>
              <a:defRPr>
                <a:solidFill>
                  <a:schemeClr val="lt1"/>
                </a:solidFill>
              </a:defRPr>
            </a:lvl3pPr>
            <a:lvl4pPr indent="-317500" lvl="3" marL="1828800">
              <a:spcBef>
                <a:spcPts val="1600"/>
              </a:spcBef>
              <a:spcAft>
                <a:spcPts val="0"/>
              </a:spcAft>
              <a:buClr>
                <a:schemeClr val="lt1"/>
              </a:buClr>
              <a:buSzPts val="1400"/>
              <a:buChar char="●"/>
              <a:defRPr>
                <a:solidFill>
                  <a:schemeClr val="lt1"/>
                </a:solidFill>
              </a:defRPr>
            </a:lvl4pPr>
            <a:lvl5pPr indent="-317500" lvl="4" marL="2286000">
              <a:spcBef>
                <a:spcPts val="1600"/>
              </a:spcBef>
              <a:spcAft>
                <a:spcPts val="0"/>
              </a:spcAft>
              <a:buClr>
                <a:schemeClr val="lt1"/>
              </a:buClr>
              <a:buSzPts val="1400"/>
              <a:buChar char="○"/>
              <a:defRPr>
                <a:solidFill>
                  <a:schemeClr val="lt1"/>
                </a:solidFill>
              </a:defRPr>
            </a:lvl5pPr>
            <a:lvl6pPr indent="-317500" lvl="5" marL="2743200">
              <a:spcBef>
                <a:spcPts val="1600"/>
              </a:spcBef>
              <a:spcAft>
                <a:spcPts val="0"/>
              </a:spcAft>
              <a:buClr>
                <a:schemeClr val="lt1"/>
              </a:buClr>
              <a:buSzPts val="1400"/>
              <a:buChar char="■"/>
              <a:defRPr>
                <a:solidFill>
                  <a:schemeClr val="lt1"/>
                </a:solidFill>
              </a:defRPr>
            </a:lvl6pPr>
            <a:lvl7pPr indent="-317500" lvl="6" marL="3200400">
              <a:spcBef>
                <a:spcPts val="1600"/>
              </a:spcBef>
              <a:spcAft>
                <a:spcPts val="0"/>
              </a:spcAft>
              <a:buClr>
                <a:schemeClr val="lt1"/>
              </a:buClr>
              <a:buSzPts val="1400"/>
              <a:buChar char="●"/>
              <a:defRPr>
                <a:solidFill>
                  <a:schemeClr val="lt1"/>
                </a:solidFill>
              </a:defRPr>
            </a:lvl7pPr>
            <a:lvl8pPr indent="-317500" lvl="7" marL="3657600">
              <a:spcBef>
                <a:spcPts val="1600"/>
              </a:spcBef>
              <a:spcAft>
                <a:spcPts val="0"/>
              </a:spcAft>
              <a:buClr>
                <a:schemeClr val="lt1"/>
              </a:buClr>
              <a:buSzPts val="1400"/>
              <a:buChar char="○"/>
              <a:defRPr>
                <a:solidFill>
                  <a:schemeClr val="lt1"/>
                </a:solidFill>
              </a:defRPr>
            </a:lvl8pPr>
            <a:lvl9pPr indent="-317500" lvl="8" marL="4114800">
              <a:spcBef>
                <a:spcPts val="1600"/>
              </a:spcBef>
              <a:spcAft>
                <a:spcPts val="1600"/>
              </a:spcAft>
              <a:buClr>
                <a:schemeClr val="lt1"/>
              </a:buClr>
              <a:buSzPts val="1400"/>
              <a:buChar char="■"/>
              <a:defRPr>
                <a:solidFill>
                  <a:schemeClr val="lt1"/>
                </a:solidFill>
              </a:defRPr>
            </a:lvl9pPr>
          </a:lstStyle>
          <a:p/>
        </p:txBody>
      </p:sp>
      <p:sp>
        <p:nvSpPr>
          <p:cNvPr id="51" name="Google Shape;51;p10"/>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slideLayout" Target="../slideLayouts/slideLayout12.xml"/><Relationship Id="rId12" Type="http://schemas.openxmlformats.org/officeDocument/2006/relationships/slideLayout" Target="../slideLayouts/slideLayout11.xml"/><Relationship Id="rId1" Type="http://schemas.openxmlformats.org/officeDocument/2006/relationships/image" Target="../media/image66.pn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15" Type="http://schemas.openxmlformats.org/officeDocument/2006/relationships/theme" Target="../theme/theme1.xml"/><Relationship Id="rId14" Type="http://schemas.openxmlformats.org/officeDocument/2006/relationships/slideLayout" Target="../slideLayouts/slideLayout1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late">
    <p:bg>
      <p:bgPr>
        <a:solidFill>
          <a:schemeClr val="lt1"/>
        </a:solidFill>
      </p:bgPr>
    </p:bg>
    <p:spTree>
      <p:nvGrpSpPr>
        <p:cNvPr id="5" name="Shape 5"/>
        <p:cNvGrpSpPr/>
        <p:nvPr/>
      </p:nvGrpSpPr>
      <p:grpSpPr>
        <a:xfrm>
          <a:off x="0" y="0"/>
          <a:ext cx="0" cy="0"/>
          <a:chOff x="0" y="0"/>
          <a:chExt cx="0" cy="0"/>
        </a:xfrm>
      </p:grpSpPr>
      <p:pic>
        <p:nvPicPr>
          <p:cNvPr id="6" name="Google Shape;6;p1"/>
          <p:cNvPicPr preferRelativeResize="0"/>
          <p:nvPr/>
        </p:nvPicPr>
        <p:blipFill rotWithShape="1">
          <a:blip r:embed="rId1">
            <a:alphaModFix/>
          </a:blip>
          <a:srcRect b="23139" l="13731" r="7217" t="33575"/>
          <a:stretch/>
        </p:blipFill>
        <p:spPr>
          <a:xfrm>
            <a:off x="0" y="0"/>
            <a:ext cx="9144001" cy="5143500"/>
          </a:xfrm>
          <a:prstGeom prst="rect">
            <a:avLst/>
          </a:prstGeom>
          <a:noFill/>
          <a:ln>
            <a:noFill/>
          </a:ln>
        </p:spPr>
      </p:pic>
      <p:sp>
        <p:nvSpPr>
          <p:cNvPr id="7" name="Google Shape;7;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1pPr>
            <a:lvl2pPr lvl="1">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2pPr>
            <a:lvl3pPr lvl="2">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3pPr>
            <a:lvl4pPr lvl="3">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4pPr>
            <a:lvl5pPr lvl="4">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5pPr>
            <a:lvl6pPr lvl="5">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6pPr>
            <a:lvl7pPr lvl="6">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7pPr>
            <a:lvl8pPr lvl="7">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8pPr>
            <a:lvl9pPr lvl="8">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9pPr>
          </a:lstStyle>
          <a:p/>
        </p:txBody>
      </p:sp>
      <p:sp>
        <p:nvSpPr>
          <p:cNvPr id="8" name="Google Shape;8;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accent3"/>
              </a:buClr>
              <a:buSzPts val="1800"/>
              <a:buFont typeface="Average"/>
              <a:buChar char="●"/>
              <a:defRPr sz="1800">
                <a:solidFill>
                  <a:schemeClr val="accent3"/>
                </a:solidFill>
                <a:latin typeface="Average"/>
                <a:ea typeface="Average"/>
                <a:cs typeface="Average"/>
                <a:sym typeface="Average"/>
              </a:defRPr>
            </a:lvl1pPr>
            <a:lvl2pPr indent="-317500" lvl="1" marL="914400">
              <a:lnSpc>
                <a:spcPct val="115000"/>
              </a:lnSpc>
              <a:spcBef>
                <a:spcPts val="1600"/>
              </a:spcBef>
              <a:spcAft>
                <a:spcPts val="0"/>
              </a:spcAft>
              <a:buClr>
                <a:schemeClr val="accent3"/>
              </a:buClr>
              <a:buSzPts val="1400"/>
              <a:buFont typeface="Average"/>
              <a:buChar char="○"/>
              <a:defRPr>
                <a:solidFill>
                  <a:schemeClr val="accent3"/>
                </a:solidFill>
                <a:latin typeface="Average"/>
                <a:ea typeface="Average"/>
                <a:cs typeface="Average"/>
                <a:sym typeface="Average"/>
              </a:defRPr>
            </a:lvl2pPr>
            <a:lvl3pPr indent="-317500" lvl="2" marL="1371600">
              <a:lnSpc>
                <a:spcPct val="115000"/>
              </a:lnSpc>
              <a:spcBef>
                <a:spcPts val="1600"/>
              </a:spcBef>
              <a:spcAft>
                <a:spcPts val="0"/>
              </a:spcAft>
              <a:buClr>
                <a:schemeClr val="accent3"/>
              </a:buClr>
              <a:buSzPts val="1400"/>
              <a:buFont typeface="Average"/>
              <a:buChar char="■"/>
              <a:defRPr>
                <a:solidFill>
                  <a:schemeClr val="accent3"/>
                </a:solidFill>
                <a:latin typeface="Average"/>
                <a:ea typeface="Average"/>
                <a:cs typeface="Average"/>
                <a:sym typeface="Average"/>
              </a:defRPr>
            </a:lvl3pPr>
            <a:lvl4pPr indent="-317500" lvl="3" marL="1828800">
              <a:lnSpc>
                <a:spcPct val="115000"/>
              </a:lnSpc>
              <a:spcBef>
                <a:spcPts val="1600"/>
              </a:spcBef>
              <a:spcAft>
                <a:spcPts val="0"/>
              </a:spcAft>
              <a:buClr>
                <a:schemeClr val="accent3"/>
              </a:buClr>
              <a:buSzPts val="1400"/>
              <a:buFont typeface="Average"/>
              <a:buChar char="●"/>
              <a:defRPr>
                <a:solidFill>
                  <a:schemeClr val="accent3"/>
                </a:solidFill>
                <a:latin typeface="Average"/>
                <a:ea typeface="Average"/>
                <a:cs typeface="Average"/>
                <a:sym typeface="Average"/>
              </a:defRPr>
            </a:lvl4pPr>
            <a:lvl5pPr indent="-317500" lvl="4" marL="2286000">
              <a:lnSpc>
                <a:spcPct val="115000"/>
              </a:lnSpc>
              <a:spcBef>
                <a:spcPts val="1600"/>
              </a:spcBef>
              <a:spcAft>
                <a:spcPts val="0"/>
              </a:spcAft>
              <a:buClr>
                <a:schemeClr val="accent3"/>
              </a:buClr>
              <a:buSzPts val="1400"/>
              <a:buFont typeface="Average"/>
              <a:buChar char="○"/>
              <a:defRPr>
                <a:solidFill>
                  <a:schemeClr val="accent3"/>
                </a:solidFill>
                <a:latin typeface="Average"/>
                <a:ea typeface="Average"/>
                <a:cs typeface="Average"/>
                <a:sym typeface="Average"/>
              </a:defRPr>
            </a:lvl5pPr>
            <a:lvl6pPr indent="-317500" lvl="5" marL="2743200">
              <a:lnSpc>
                <a:spcPct val="115000"/>
              </a:lnSpc>
              <a:spcBef>
                <a:spcPts val="1600"/>
              </a:spcBef>
              <a:spcAft>
                <a:spcPts val="0"/>
              </a:spcAft>
              <a:buClr>
                <a:schemeClr val="accent3"/>
              </a:buClr>
              <a:buSzPts val="1400"/>
              <a:buFont typeface="Average"/>
              <a:buChar char="■"/>
              <a:defRPr>
                <a:solidFill>
                  <a:schemeClr val="accent3"/>
                </a:solidFill>
                <a:latin typeface="Average"/>
                <a:ea typeface="Average"/>
                <a:cs typeface="Average"/>
                <a:sym typeface="Average"/>
              </a:defRPr>
            </a:lvl6pPr>
            <a:lvl7pPr indent="-317500" lvl="6" marL="3200400">
              <a:lnSpc>
                <a:spcPct val="115000"/>
              </a:lnSpc>
              <a:spcBef>
                <a:spcPts val="1600"/>
              </a:spcBef>
              <a:spcAft>
                <a:spcPts val="0"/>
              </a:spcAft>
              <a:buClr>
                <a:schemeClr val="accent3"/>
              </a:buClr>
              <a:buSzPts val="1400"/>
              <a:buFont typeface="Average"/>
              <a:buChar char="●"/>
              <a:defRPr>
                <a:solidFill>
                  <a:schemeClr val="accent3"/>
                </a:solidFill>
                <a:latin typeface="Average"/>
                <a:ea typeface="Average"/>
                <a:cs typeface="Average"/>
                <a:sym typeface="Average"/>
              </a:defRPr>
            </a:lvl7pPr>
            <a:lvl8pPr indent="-317500" lvl="7" marL="3657600">
              <a:lnSpc>
                <a:spcPct val="115000"/>
              </a:lnSpc>
              <a:spcBef>
                <a:spcPts val="1600"/>
              </a:spcBef>
              <a:spcAft>
                <a:spcPts val="0"/>
              </a:spcAft>
              <a:buClr>
                <a:schemeClr val="accent3"/>
              </a:buClr>
              <a:buSzPts val="1400"/>
              <a:buFont typeface="Average"/>
              <a:buChar char="○"/>
              <a:defRPr>
                <a:solidFill>
                  <a:schemeClr val="accent3"/>
                </a:solidFill>
                <a:latin typeface="Average"/>
                <a:ea typeface="Average"/>
                <a:cs typeface="Average"/>
                <a:sym typeface="Average"/>
              </a:defRPr>
            </a:lvl8pPr>
            <a:lvl9pPr indent="-317500" lvl="8" marL="4114800">
              <a:lnSpc>
                <a:spcPct val="115000"/>
              </a:lnSpc>
              <a:spcBef>
                <a:spcPts val="1600"/>
              </a:spcBef>
              <a:spcAft>
                <a:spcPts val="1600"/>
              </a:spcAft>
              <a:buClr>
                <a:schemeClr val="accent3"/>
              </a:buClr>
              <a:buSzPts val="1400"/>
              <a:buFont typeface="Average"/>
              <a:buChar char="■"/>
              <a:defRPr>
                <a:solidFill>
                  <a:schemeClr val="accent3"/>
                </a:solidFill>
                <a:latin typeface="Average"/>
                <a:ea typeface="Average"/>
                <a:cs typeface="Average"/>
                <a:sym typeface="Average"/>
              </a:defRPr>
            </a:lvl9pPr>
          </a:lstStyle>
          <a:p/>
        </p:txBody>
      </p:sp>
      <p:sp>
        <p:nvSpPr>
          <p:cNvPr id="9" name="Google Shape;9;p1"/>
          <p:cNvSpPr txBox="1"/>
          <p:nvPr>
            <p:ph idx="12" type="sldNum"/>
          </p:nvPr>
        </p:nvSpPr>
        <p:spPr>
          <a:xfrm>
            <a:off x="8490250" y="4681009"/>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accent3"/>
                </a:solidFill>
                <a:latin typeface="Average"/>
                <a:ea typeface="Average"/>
                <a:cs typeface="Average"/>
                <a:sym typeface="Average"/>
              </a:defRPr>
            </a:lvl1pPr>
            <a:lvl2pPr lvl="1" algn="r">
              <a:buNone/>
              <a:defRPr sz="1000">
                <a:solidFill>
                  <a:schemeClr val="accent3"/>
                </a:solidFill>
                <a:latin typeface="Average"/>
                <a:ea typeface="Average"/>
                <a:cs typeface="Average"/>
                <a:sym typeface="Average"/>
              </a:defRPr>
            </a:lvl2pPr>
            <a:lvl3pPr lvl="2" algn="r">
              <a:buNone/>
              <a:defRPr sz="1000">
                <a:solidFill>
                  <a:schemeClr val="accent3"/>
                </a:solidFill>
                <a:latin typeface="Average"/>
                <a:ea typeface="Average"/>
                <a:cs typeface="Average"/>
                <a:sym typeface="Average"/>
              </a:defRPr>
            </a:lvl3pPr>
            <a:lvl4pPr lvl="3" algn="r">
              <a:buNone/>
              <a:defRPr sz="1000">
                <a:solidFill>
                  <a:schemeClr val="accent3"/>
                </a:solidFill>
                <a:latin typeface="Average"/>
                <a:ea typeface="Average"/>
                <a:cs typeface="Average"/>
                <a:sym typeface="Average"/>
              </a:defRPr>
            </a:lvl4pPr>
            <a:lvl5pPr lvl="4" algn="r">
              <a:buNone/>
              <a:defRPr sz="1000">
                <a:solidFill>
                  <a:schemeClr val="accent3"/>
                </a:solidFill>
                <a:latin typeface="Average"/>
                <a:ea typeface="Average"/>
                <a:cs typeface="Average"/>
                <a:sym typeface="Average"/>
              </a:defRPr>
            </a:lvl5pPr>
            <a:lvl6pPr lvl="5" algn="r">
              <a:buNone/>
              <a:defRPr sz="1000">
                <a:solidFill>
                  <a:schemeClr val="accent3"/>
                </a:solidFill>
                <a:latin typeface="Average"/>
                <a:ea typeface="Average"/>
                <a:cs typeface="Average"/>
                <a:sym typeface="Average"/>
              </a:defRPr>
            </a:lvl6pPr>
            <a:lvl7pPr lvl="6" algn="r">
              <a:buNone/>
              <a:defRPr sz="1000">
                <a:solidFill>
                  <a:schemeClr val="accent3"/>
                </a:solidFill>
                <a:latin typeface="Average"/>
                <a:ea typeface="Average"/>
                <a:cs typeface="Average"/>
                <a:sym typeface="Average"/>
              </a:defRPr>
            </a:lvl7pPr>
            <a:lvl8pPr lvl="7" algn="r">
              <a:buNone/>
              <a:defRPr sz="1000">
                <a:solidFill>
                  <a:schemeClr val="accent3"/>
                </a:solidFill>
                <a:latin typeface="Average"/>
                <a:ea typeface="Average"/>
                <a:cs typeface="Average"/>
                <a:sym typeface="Average"/>
              </a:defRPr>
            </a:lvl8pPr>
            <a:lvl9pPr lvl="8" algn="r">
              <a:buNone/>
              <a:defRPr sz="1000">
                <a:solidFill>
                  <a:schemeClr val="accent3"/>
                </a:solidFill>
                <a:latin typeface="Average"/>
                <a:ea typeface="Average"/>
                <a:cs typeface="Average"/>
                <a:sym typeface="Average"/>
              </a:defRPr>
            </a:lvl9pPr>
          </a:lstStyle>
          <a:p>
            <a:pPr indent="0" lvl="0" marL="0" rtl="0" algn="r">
              <a:spcBef>
                <a:spcPts val="0"/>
              </a:spcBef>
              <a:spcAft>
                <a:spcPts val="0"/>
              </a:spcAft>
              <a:buNone/>
            </a:pPr>
            <a:fld id="{00000000-1234-1234-1234-123412341234}" type="slidenum">
              <a:rPr lang="en"/>
              <a:t>‹#›</a:t>
            </a:fld>
            <a:endParaRPr/>
          </a:p>
        </p:txBody>
      </p:sp>
      <p:sp>
        <p:nvSpPr>
          <p:cNvPr id="10" name="Google Shape;10;p1"/>
          <p:cNvSpPr txBox="1"/>
          <p:nvPr/>
        </p:nvSpPr>
        <p:spPr>
          <a:xfrm>
            <a:off x="7243300" y="47875"/>
            <a:ext cx="1833000" cy="39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rgbClr val="F3F3F3"/>
                </a:solidFill>
                <a:latin typeface="Average"/>
                <a:ea typeface="Average"/>
                <a:cs typeface="Average"/>
                <a:sym typeface="Average"/>
              </a:rPr>
              <a:t>https://bit.ly/3lwF2Xb</a:t>
            </a:r>
            <a:endParaRPr b="1">
              <a:solidFill>
                <a:srgbClr val="F3F3F3"/>
              </a:solidFill>
              <a:latin typeface="Average"/>
              <a:ea typeface="Average"/>
              <a:cs typeface="Average"/>
              <a:sym typeface="Average"/>
            </a:endParaRPr>
          </a:p>
        </p:txBody>
      </p:sp>
    </p:spTree>
  </p:cSld>
  <p:clrMap accent1="accent1" accent2="accent2" accent3="accent3" accent4="accent4" accent5="accent5" accent6="accent6" bg1="lt1" bg2="dk2" tx1="dk1" tx2="lt2" folHlink="folHlink" hlink="hlink"/>
  <p:sldLayoutIdLst>
    <p:sldLayoutId id="2147483648" r:id="rId2"/>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0" r:id="rId14"/>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1.xml"/><Relationship Id="rId3" Type="http://schemas.openxmlformats.org/officeDocument/2006/relationships/image" Target="../media/image2.png"/><Relationship Id="rId4" Type="http://schemas.openxmlformats.org/officeDocument/2006/relationships/image" Target="../media/image7.png"/><Relationship Id="rId5" Type="http://schemas.openxmlformats.org/officeDocument/2006/relationships/image" Target="../media/image1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2.xml"/><Relationship Id="rId3" Type="http://schemas.openxmlformats.org/officeDocument/2006/relationships/image" Target="../media/image5.png"/><Relationship Id="rId4" Type="http://schemas.openxmlformats.org/officeDocument/2006/relationships/image" Target="../media/image6.png"/><Relationship Id="rId5" Type="http://schemas.openxmlformats.org/officeDocument/2006/relationships/image" Target="../media/image10.png"/><Relationship Id="rId6" Type="http://schemas.openxmlformats.org/officeDocument/2006/relationships/image" Target="../media/image3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60.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8.png"/><Relationship Id="rId4" Type="http://schemas.openxmlformats.org/officeDocument/2006/relationships/image" Target="../media/image14.png"/><Relationship Id="rId5" Type="http://schemas.openxmlformats.org/officeDocument/2006/relationships/image" Target="../media/image1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20.png"/></Relationships>
</file>

<file path=ppt/slides/_rels/slide16.xml.rels><?xml version="1.0" encoding="UTF-8" standalone="yes"?><Relationships xmlns="http://schemas.openxmlformats.org/package/2006/relationships"><Relationship Id="rId11" Type="http://schemas.openxmlformats.org/officeDocument/2006/relationships/image" Target="../media/image21.png"/><Relationship Id="rId10" Type="http://schemas.openxmlformats.org/officeDocument/2006/relationships/image" Target="../media/image16.png"/><Relationship Id="rId1" Type="http://schemas.openxmlformats.org/officeDocument/2006/relationships/slideLayout" Target="../slideLayouts/slideLayout4.xml"/><Relationship Id="rId2" Type="http://schemas.openxmlformats.org/officeDocument/2006/relationships/notesSlide" Target="../notesSlides/notesSlide16.xml"/><Relationship Id="rId3" Type="http://schemas.openxmlformats.org/officeDocument/2006/relationships/hyperlink" Target="http://drive.google.com/file/d/13ejqpXUbYBS6xrXxqNPj3vb1saHCtLNF/view" TargetMode="External"/><Relationship Id="rId4" Type="http://schemas.openxmlformats.org/officeDocument/2006/relationships/image" Target="../media/image11.jpg"/><Relationship Id="rId9" Type="http://schemas.openxmlformats.org/officeDocument/2006/relationships/image" Target="../media/image19.png"/><Relationship Id="rId5" Type="http://schemas.openxmlformats.org/officeDocument/2006/relationships/hyperlink" Target="http://drive.google.com/file/d/1jwsiTYlV2tVI4hEHvYhT_zONyu0aNZzN/view" TargetMode="External"/><Relationship Id="rId6" Type="http://schemas.openxmlformats.org/officeDocument/2006/relationships/image" Target="../media/image3.jpg"/><Relationship Id="rId7" Type="http://schemas.openxmlformats.org/officeDocument/2006/relationships/image" Target="../media/image9.png"/><Relationship Id="rId8" Type="http://schemas.openxmlformats.org/officeDocument/2006/relationships/image" Target="../media/image17.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7.xml"/><Relationship Id="rId3" Type="http://schemas.openxmlformats.org/officeDocument/2006/relationships/hyperlink" Target="http://drive.google.com/file/d/13ejqpXUbYBS6xrXxqNPj3vb1saHCtLNF/view" TargetMode="External"/><Relationship Id="rId4" Type="http://schemas.openxmlformats.org/officeDocument/2006/relationships/image" Target="../media/image11.jpg"/><Relationship Id="rId5" Type="http://schemas.openxmlformats.org/officeDocument/2006/relationships/hyperlink" Target="http://drive.google.com/file/d/1jwsiTYlV2tVI4hEHvYhT_zONyu0aNZzN/view" TargetMode="External"/><Relationship Id="rId6" Type="http://schemas.openxmlformats.org/officeDocument/2006/relationships/image" Target="../media/image3.jpg"/><Relationship Id="rId7" Type="http://schemas.openxmlformats.org/officeDocument/2006/relationships/image" Target="../media/image9.png"/><Relationship Id="rId8" Type="http://schemas.openxmlformats.org/officeDocument/2006/relationships/image" Target="../media/image17.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8.xml"/><Relationship Id="rId3" Type="http://schemas.openxmlformats.org/officeDocument/2006/relationships/hyperlink" Target="http://drive.google.com/file/d/13ejqpXUbYBS6xrXxqNPj3vb1saHCtLNF/view" TargetMode="External"/><Relationship Id="rId4" Type="http://schemas.openxmlformats.org/officeDocument/2006/relationships/image" Target="../media/image11.jpg"/><Relationship Id="rId5" Type="http://schemas.openxmlformats.org/officeDocument/2006/relationships/hyperlink" Target="http://drive.google.com/file/d/1jwsiTYlV2tVI4hEHvYhT_zONyu0aNZzN/view" TargetMode="External"/><Relationship Id="rId6" Type="http://schemas.openxmlformats.org/officeDocument/2006/relationships/image" Target="../media/image3.jpg"/><Relationship Id="rId7" Type="http://schemas.openxmlformats.org/officeDocument/2006/relationships/image" Target="../media/image19.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9.xml"/><Relationship Id="rId3" Type="http://schemas.openxmlformats.org/officeDocument/2006/relationships/hyperlink" Target="http://drive.google.com/file/d/13ejqpXUbYBS6xrXxqNPj3vb1saHCtLNF/view" TargetMode="External"/><Relationship Id="rId4" Type="http://schemas.openxmlformats.org/officeDocument/2006/relationships/image" Target="../media/image11.jpg"/><Relationship Id="rId5" Type="http://schemas.openxmlformats.org/officeDocument/2006/relationships/hyperlink" Target="http://drive.google.com/file/d/1jwsiTYlV2tVI4hEHvYhT_zONyu0aNZzN/view" TargetMode="External"/><Relationship Id="rId6" Type="http://schemas.openxmlformats.org/officeDocument/2006/relationships/image" Target="../media/image3.jpg"/><Relationship Id="rId7" Type="http://schemas.openxmlformats.org/officeDocument/2006/relationships/image" Target="../media/image16.png"/><Relationship Id="rId8" Type="http://schemas.openxmlformats.org/officeDocument/2006/relationships/image" Target="../media/image2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0.xml"/><Relationship Id="rId3" Type="http://schemas.openxmlformats.org/officeDocument/2006/relationships/hyperlink" Target="http://drive.google.com/file/d/13ejqpXUbYBS6xrXxqNPj3vb1saHCtLNF/view" TargetMode="External"/><Relationship Id="rId4" Type="http://schemas.openxmlformats.org/officeDocument/2006/relationships/image" Target="../media/image11.jpg"/><Relationship Id="rId5" Type="http://schemas.openxmlformats.org/officeDocument/2006/relationships/hyperlink" Target="http://drive.google.com/file/d/1jwsiTYlV2tVI4hEHvYhT_zONyu0aNZzN/view" TargetMode="External"/><Relationship Id="rId6" Type="http://schemas.openxmlformats.org/officeDocument/2006/relationships/image" Target="../media/image3.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 Id="rId3" Type="http://schemas.openxmlformats.org/officeDocument/2006/relationships/image" Target="../media/image9.png"/><Relationship Id="rId4" Type="http://schemas.openxmlformats.org/officeDocument/2006/relationships/image" Target="../media/image17.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3.xml"/><Relationship Id="rId3" Type="http://schemas.openxmlformats.org/officeDocument/2006/relationships/hyperlink" Target="http://drive.google.com/file/d/13ejqpXUbYBS6xrXxqNPj3vb1saHCtLNF/view" TargetMode="External"/><Relationship Id="rId4" Type="http://schemas.openxmlformats.org/officeDocument/2006/relationships/image" Target="../media/image11.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4.xml"/><Relationship Id="rId3" Type="http://schemas.openxmlformats.org/officeDocument/2006/relationships/hyperlink" Target="http://drive.google.com/file/d/1jwsiTYlV2tVI4hEHvYhT_zONyu0aNZzN/view" TargetMode="External"/><Relationship Id="rId4" Type="http://schemas.openxmlformats.org/officeDocument/2006/relationships/image" Target="../media/image3.jp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 Id="rId3" Type="http://schemas.openxmlformats.org/officeDocument/2006/relationships/image" Target="../media/image22.jp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 Id="rId3" Type="http://schemas.openxmlformats.org/officeDocument/2006/relationships/image" Target="../media/image22.jpg"/><Relationship Id="rId4" Type="http://schemas.openxmlformats.org/officeDocument/2006/relationships/image" Target="../media/image53.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7.xml"/><Relationship Id="rId3" Type="http://schemas.openxmlformats.org/officeDocument/2006/relationships/image" Target="../media/image22.jpg"/><Relationship Id="rId4" Type="http://schemas.openxmlformats.org/officeDocument/2006/relationships/image" Target="../media/image53.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8.xml"/><Relationship Id="rId3" Type="http://schemas.openxmlformats.org/officeDocument/2006/relationships/image" Target="../media/image51.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9.xml"/><Relationship Id="rId3" Type="http://schemas.openxmlformats.org/officeDocument/2006/relationships/image" Target="../media/image25.png"/><Relationship Id="rId4" Type="http://schemas.openxmlformats.org/officeDocument/2006/relationships/hyperlink" Target="http://www.youtube.com/watch?v=S0mBC7IhUzg" TargetMode="External"/><Relationship Id="rId5" Type="http://schemas.openxmlformats.org/officeDocument/2006/relationships/image" Target="../media/image23.jpg"/><Relationship Id="rId6" Type="http://schemas.openxmlformats.org/officeDocument/2006/relationships/image" Target="../media/image5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0.xml"/><Relationship Id="rId3" Type="http://schemas.openxmlformats.org/officeDocument/2006/relationships/image" Target="../media/image54.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3.xml"/><Relationship Id="rId3" Type="http://schemas.openxmlformats.org/officeDocument/2006/relationships/image" Target="../media/image24.png"/><Relationship Id="rId4" Type="http://schemas.openxmlformats.org/officeDocument/2006/relationships/image" Target="../media/image26.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4.xml"/><Relationship Id="rId3" Type="http://schemas.openxmlformats.org/officeDocument/2006/relationships/image" Target="../media/image28.png"/><Relationship Id="rId4" Type="http://schemas.openxmlformats.org/officeDocument/2006/relationships/image" Target="../media/image30.png"/><Relationship Id="rId5" Type="http://schemas.openxmlformats.org/officeDocument/2006/relationships/image" Target="../media/image35.png"/><Relationship Id="rId6" Type="http://schemas.openxmlformats.org/officeDocument/2006/relationships/image" Target="../media/image29.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5.xml"/><Relationship Id="rId3" Type="http://schemas.openxmlformats.org/officeDocument/2006/relationships/image" Target="../media/image27.png"/><Relationship Id="rId4" Type="http://schemas.openxmlformats.org/officeDocument/2006/relationships/image" Target="../media/image30.png"/><Relationship Id="rId5" Type="http://schemas.openxmlformats.org/officeDocument/2006/relationships/image" Target="../media/image35.png"/><Relationship Id="rId6" Type="http://schemas.openxmlformats.org/officeDocument/2006/relationships/image" Target="../media/image29.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6.xml"/><Relationship Id="rId3" Type="http://schemas.openxmlformats.org/officeDocument/2006/relationships/image" Target="../media/image38.png"/><Relationship Id="rId4" Type="http://schemas.openxmlformats.org/officeDocument/2006/relationships/image" Target="../media/image33.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7.xml"/><Relationship Id="rId3" Type="http://schemas.openxmlformats.org/officeDocument/2006/relationships/image" Target="../media/image31.png"/><Relationship Id="rId4" Type="http://schemas.openxmlformats.org/officeDocument/2006/relationships/image" Target="../media/image32.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8.xml"/><Relationship Id="rId3" Type="http://schemas.openxmlformats.org/officeDocument/2006/relationships/image" Target="../media/image40.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9.xml"/><Relationship Id="rId3" Type="http://schemas.openxmlformats.org/officeDocument/2006/relationships/image" Target="../media/image3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1.xml"/><Relationship Id="rId3" Type="http://schemas.openxmlformats.org/officeDocument/2006/relationships/image" Target="../media/image37.png"/><Relationship Id="rId4" Type="http://schemas.openxmlformats.org/officeDocument/2006/relationships/image" Target="../media/image41.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42.xml"/><Relationship Id="rId3" Type="http://schemas.openxmlformats.org/officeDocument/2006/relationships/image" Target="../media/image42.png"/><Relationship Id="rId4" Type="http://schemas.openxmlformats.org/officeDocument/2006/relationships/image" Target="../media/image39.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43.xml"/><Relationship Id="rId3" Type="http://schemas.openxmlformats.org/officeDocument/2006/relationships/image" Target="../media/image43.png"/><Relationship Id="rId4" Type="http://schemas.openxmlformats.org/officeDocument/2006/relationships/image" Target="../media/image46.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5.xml"/><Relationship Id="rId3" Type="http://schemas.openxmlformats.org/officeDocument/2006/relationships/image" Target="../media/image44.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6.xml"/><Relationship Id="rId3" Type="http://schemas.openxmlformats.org/officeDocument/2006/relationships/image" Target="../media/image45.png"/><Relationship Id="rId4" Type="http://schemas.openxmlformats.org/officeDocument/2006/relationships/image" Target="../media/image48.png"/><Relationship Id="rId5" Type="http://schemas.openxmlformats.org/officeDocument/2006/relationships/image" Target="../media/image49.png"/><Relationship Id="rId6" Type="http://schemas.openxmlformats.org/officeDocument/2006/relationships/image" Target="../media/image47.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9.xml"/><Relationship Id="rId3" Type="http://schemas.openxmlformats.org/officeDocument/2006/relationships/image" Target="../media/image6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hyperlink" Target="https://science.nasa.gov/astrophysics/2020-decadal-survey-planning" TargetMode="Externa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0.xml"/><Relationship Id="rId3" Type="http://schemas.openxmlformats.org/officeDocument/2006/relationships/image" Target="../media/image55.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2.xml"/><Relationship Id="rId3" Type="http://schemas.openxmlformats.org/officeDocument/2006/relationships/image" Target="../media/image63.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3.xml"/><Relationship Id="rId3" Type="http://schemas.openxmlformats.org/officeDocument/2006/relationships/image" Target="../media/image62.pn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55.xml"/><Relationship Id="rId3" Type="http://schemas.openxmlformats.org/officeDocument/2006/relationships/image" Target="../media/image65.png"/><Relationship Id="rId4" Type="http://schemas.openxmlformats.org/officeDocument/2006/relationships/image" Target="../media/image50.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56.xml"/><Relationship Id="rId3" Type="http://schemas.openxmlformats.org/officeDocument/2006/relationships/image" Target="../media/image65.png"/><Relationship Id="rId4" Type="http://schemas.openxmlformats.org/officeDocument/2006/relationships/image" Target="../media/image56.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57.xml"/><Relationship Id="rId3" Type="http://schemas.openxmlformats.org/officeDocument/2006/relationships/image" Target="../media/image65.png"/><Relationship Id="rId4" Type="http://schemas.openxmlformats.org/officeDocument/2006/relationships/image" Target="../media/image57.pn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58.xml"/><Relationship Id="rId3" Type="http://schemas.openxmlformats.org/officeDocument/2006/relationships/image" Target="../media/image65.png"/><Relationship Id="rId4" Type="http://schemas.openxmlformats.org/officeDocument/2006/relationships/image" Target="../media/image56.png"/><Relationship Id="rId5" Type="http://schemas.openxmlformats.org/officeDocument/2006/relationships/image" Target="../media/image59.pn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59.xml"/><Relationship Id="rId3" Type="http://schemas.openxmlformats.org/officeDocument/2006/relationships/image" Target="../media/image65.png"/><Relationship Id="rId4" Type="http://schemas.openxmlformats.org/officeDocument/2006/relationships/image" Target="../media/image6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4.pn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0.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2.xml"/><Relationship Id="rId3" Type="http://schemas.openxmlformats.org/officeDocument/2006/relationships/image" Target="../media/image5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1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 name="Shape 68"/>
        <p:cNvGrpSpPr/>
        <p:nvPr/>
      </p:nvGrpSpPr>
      <p:grpSpPr>
        <a:xfrm>
          <a:off x="0" y="0"/>
          <a:ext cx="0" cy="0"/>
          <a:chOff x="0" y="0"/>
          <a:chExt cx="0" cy="0"/>
        </a:xfrm>
      </p:grpSpPr>
      <p:sp>
        <p:nvSpPr>
          <p:cNvPr id="69" name="Google Shape;69;p15"/>
          <p:cNvSpPr txBox="1"/>
          <p:nvPr>
            <p:ph type="ctrTitle"/>
          </p:nvPr>
        </p:nvSpPr>
        <p:spPr>
          <a:xfrm>
            <a:off x="671258" y="990800"/>
            <a:ext cx="7801500" cy="17301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NASA’s</a:t>
            </a:r>
            <a:endParaRPr/>
          </a:p>
          <a:p>
            <a:pPr indent="0" lvl="0" marL="0" rtl="0" algn="ctr">
              <a:spcBef>
                <a:spcPts val="0"/>
              </a:spcBef>
              <a:spcAft>
                <a:spcPts val="0"/>
              </a:spcAft>
              <a:buNone/>
            </a:pPr>
            <a:r>
              <a:rPr lang="en"/>
              <a:t>2020 Decadal Survey Planning</a:t>
            </a:r>
            <a:endParaRPr/>
          </a:p>
        </p:txBody>
      </p:sp>
      <p:sp>
        <p:nvSpPr>
          <p:cNvPr id="70" name="Google Shape;70;p15"/>
          <p:cNvSpPr txBox="1"/>
          <p:nvPr>
            <p:ph idx="1" type="subTitle"/>
          </p:nvPr>
        </p:nvSpPr>
        <p:spPr>
          <a:xfrm>
            <a:off x="671250" y="3174876"/>
            <a:ext cx="7801500" cy="792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2020 - 12 - 04</a:t>
            </a:r>
            <a:endParaRPr/>
          </a:p>
        </p:txBody>
      </p:sp>
      <p:sp>
        <p:nvSpPr>
          <p:cNvPr id="71" name="Google Shape;71;p15"/>
          <p:cNvSpPr txBox="1"/>
          <p:nvPr>
            <p:ph idx="1" type="subTitle"/>
          </p:nvPr>
        </p:nvSpPr>
        <p:spPr>
          <a:xfrm>
            <a:off x="671250" y="3967476"/>
            <a:ext cx="7801500" cy="792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latin typeface="Do Hyeon"/>
                <a:ea typeface="Do Hyeon"/>
                <a:cs typeface="Do Hyeon"/>
                <a:sym typeface="Do Hyeon"/>
              </a:rPr>
              <a:t>이재준 (천문전산융합센터/대형망원경사업단)</a:t>
            </a:r>
            <a:endParaRPr>
              <a:latin typeface="Do Hyeon"/>
              <a:ea typeface="Do Hyeon"/>
              <a:cs typeface="Do Hyeon"/>
              <a:sym typeface="Do Hyeon"/>
            </a:endParaRPr>
          </a:p>
          <a:p>
            <a:pPr indent="0" lvl="0" marL="0" rtl="0" algn="ctr">
              <a:spcBef>
                <a:spcPts val="0"/>
              </a:spcBef>
              <a:spcAft>
                <a:spcPts val="0"/>
              </a:spcAft>
              <a:buNone/>
            </a:pPr>
            <a:r>
              <a:rPr lang="en">
                <a:latin typeface="Do Hyeon"/>
                <a:ea typeface="Do Hyeon"/>
                <a:cs typeface="Do Hyeon"/>
                <a:sym typeface="Do Hyeon"/>
              </a:rPr>
              <a:t>w/ </a:t>
            </a:r>
            <a:r>
              <a:rPr lang="en">
                <a:latin typeface="Do Hyeon"/>
                <a:ea typeface="Do Hyeon"/>
                <a:cs typeface="Do Hyeon"/>
                <a:sym typeface="Do Hyeon"/>
              </a:rPr>
              <a:t>김재</a:t>
            </a:r>
            <a:r>
              <a:rPr lang="en">
                <a:latin typeface="Do Hyeon"/>
                <a:ea typeface="Do Hyeon"/>
                <a:cs typeface="Do Hyeon"/>
                <a:sym typeface="Do Hyeon"/>
              </a:rPr>
              <a:t>우, </a:t>
            </a:r>
            <a:r>
              <a:rPr lang="en">
                <a:latin typeface="Do Hyeon"/>
                <a:ea typeface="Do Hyeon"/>
                <a:cs typeface="Do Hyeon"/>
                <a:sym typeface="Do Hyeon"/>
              </a:rPr>
              <a:t>선광</a:t>
            </a:r>
            <a:r>
              <a:rPr lang="en">
                <a:latin typeface="Do Hyeon"/>
                <a:ea typeface="Do Hyeon"/>
                <a:cs typeface="Do Hyeon"/>
                <a:sym typeface="Do Hyeon"/>
              </a:rPr>
              <a:t>일, 양성철, 양유진</a:t>
            </a:r>
            <a:endParaRPr>
              <a:latin typeface="Do Hyeon"/>
              <a:ea typeface="Do Hyeon"/>
              <a:cs typeface="Do Hyeon"/>
              <a:sym typeface="Do Hyeon"/>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8" name="Shape 128"/>
        <p:cNvGrpSpPr/>
        <p:nvPr/>
      </p:nvGrpSpPr>
      <p:grpSpPr>
        <a:xfrm>
          <a:off x="0" y="0"/>
          <a:ext cx="0" cy="0"/>
          <a:chOff x="0" y="0"/>
          <a:chExt cx="0" cy="0"/>
        </a:xfrm>
      </p:grpSpPr>
      <p:pic>
        <p:nvPicPr>
          <p:cNvPr id="129" name="Google Shape;129;p24"/>
          <p:cNvPicPr preferRelativeResize="0"/>
          <p:nvPr/>
        </p:nvPicPr>
        <p:blipFill>
          <a:blip r:embed="rId3">
            <a:alphaModFix/>
          </a:blip>
          <a:stretch>
            <a:fillRect/>
          </a:stretch>
        </p:blipFill>
        <p:spPr>
          <a:xfrm>
            <a:off x="4660212" y="777774"/>
            <a:ext cx="4260300" cy="3709657"/>
          </a:xfrm>
          <a:prstGeom prst="rect">
            <a:avLst/>
          </a:prstGeom>
          <a:noFill/>
          <a:ln>
            <a:noFill/>
          </a:ln>
        </p:spPr>
      </p:pic>
      <p:sp>
        <p:nvSpPr>
          <p:cNvPr id="130" name="Google Shape;130;p2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LYNX X-RAY OBSERVATORY</a:t>
            </a:r>
            <a:endParaRPr/>
          </a:p>
        </p:txBody>
      </p:sp>
      <p:sp>
        <p:nvSpPr>
          <p:cNvPr id="131" name="Google Shape;131;p24"/>
          <p:cNvSpPr txBox="1"/>
          <p:nvPr>
            <p:ph idx="1" type="body"/>
          </p:nvPr>
        </p:nvSpPr>
        <p:spPr>
          <a:xfrm>
            <a:off x="311700" y="1152475"/>
            <a:ext cx="43365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Lynx will provide leaps in capability over Chandra and Athena.</a:t>
            </a:r>
            <a:endParaRPr/>
          </a:p>
          <a:p>
            <a:pPr indent="-342900" lvl="0" marL="457200" rtl="0" algn="l">
              <a:spcBef>
                <a:spcPts val="1600"/>
              </a:spcBef>
              <a:spcAft>
                <a:spcPts val="0"/>
              </a:spcAft>
              <a:buSzPts val="1800"/>
              <a:buChar char="●"/>
            </a:pPr>
            <a:r>
              <a:rPr lang="en"/>
              <a:t>✕ ~100 gain in sensitivity</a:t>
            </a:r>
            <a:endParaRPr/>
          </a:p>
          <a:p>
            <a:pPr indent="-342900" lvl="0" marL="457200" rtl="0" algn="l">
              <a:spcBef>
                <a:spcPts val="1600"/>
              </a:spcBef>
              <a:spcAft>
                <a:spcPts val="0"/>
              </a:spcAft>
              <a:buSzPts val="1800"/>
              <a:buChar char="●"/>
            </a:pPr>
            <a:r>
              <a:rPr lang="en"/>
              <a:t>✕ 16 </a:t>
            </a:r>
            <a:r>
              <a:rPr lang="en"/>
              <a:t>the field-of-view for sub-arcsecond imaging</a:t>
            </a:r>
            <a:endParaRPr/>
          </a:p>
          <a:p>
            <a:pPr indent="-342900" lvl="0" marL="457200" rtl="0" algn="l">
              <a:spcBef>
                <a:spcPts val="1600"/>
              </a:spcBef>
              <a:spcAft>
                <a:spcPts val="1600"/>
              </a:spcAft>
              <a:buSzPts val="1800"/>
              <a:buChar char="●"/>
            </a:pPr>
            <a:r>
              <a:rPr lang="en"/>
              <a:t>high-resolution for both point-like and extended </a:t>
            </a:r>
            <a:r>
              <a:rPr lang="en"/>
              <a:t>astrophysical</a:t>
            </a:r>
            <a:r>
              <a:rPr lang="en"/>
              <a:t> targets.</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5" name="Shape 135"/>
        <p:cNvGrpSpPr/>
        <p:nvPr/>
      </p:nvGrpSpPr>
      <p:grpSpPr>
        <a:xfrm>
          <a:off x="0" y="0"/>
          <a:ext cx="0" cy="0"/>
          <a:chOff x="0" y="0"/>
          <a:chExt cx="0" cy="0"/>
        </a:xfrm>
      </p:grpSpPr>
      <p:sp>
        <p:nvSpPr>
          <p:cNvPr id="136" name="Google Shape;136;p2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LYNX - Key Science</a:t>
            </a:r>
            <a:endParaRPr/>
          </a:p>
        </p:txBody>
      </p:sp>
      <p:sp>
        <p:nvSpPr>
          <p:cNvPr id="137" name="Google Shape;137;p25"/>
          <p:cNvSpPr txBox="1"/>
          <p:nvPr/>
        </p:nvSpPr>
        <p:spPr>
          <a:xfrm>
            <a:off x="380000" y="1304875"/>
            <a:ext cx="2628900" cy="787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8" name="Google Shape;138;p25"/>
          <p:cNvSpPr/>
          <p:nvPr/>
        </p:nvSpPr>
        <p:spPr>
          <a:xfrm>
            <a:off x="376400" y="1304875"/>
            <a:ext cx="2628900" cy="3416400"/>
          </a:xfrm>
          <a:prstGeom prst="rect">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9" name="Google Shape;139;p25"/>
          <p:cNvSpPr txBox="1"/>
          <p:nvPr>
            <p:ph idx="4294967295" type="body"/>
          </p:nvPr>
        </p:nvSpPr>
        <p:spPr>
          <a:xfrm>
            <a:off x="445400" y="1304875"/>
            <a:ext cx="2394900" cy="741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000000"/>
                </a:solidFill>
              </a:rPr>
              <a:t>THE DAWN OF BLACK HOLES</a:t>
            </a:r>
            <a:endParaRPr>
              <a:solidFill>
                <a:srgbClr val="000000"/>
              </a:solidFill>
            </a:endParaRPr>
          </a:p>
          <a:p>
            <a:pPr indent="0" lvl="0" marL="0" rtl="0" algn="l">
              <a:spcBef>
                <a:spcPts val="1600"/>
              </a:spcBef>
              <a:spcAft>
                <a:spcPts val="1600"/>
              </a:spcAft>
              <a:buNone/>
            </a:pPr>
            <a:r>
              <a:t/>
            </a:r>
            <a:endParaRPr/>
          </a:p>
        </p:txBody>
      </p:sp>
      <p:sp>
        <p:nvSpPr>
          <p:cNvPr id="140" name="Google Shape;140;p25"/>
          <p:cNvSpPr txBox="1"/>
          <p:nvPr>
            <p:ph idx="4294967295" type="body"/>
          </p:nvPr>
        </p:nvSpPr>
        <p:spPr>
          <a:xfrm>
            <a:off x="452725" y="2175700"/>
            <a:ext cx="2478600" cy="2469300"/>
          </a:xfrm>
          <a:prstGeom prst="rect">
            <a:avLst/>
          </a:prstGeom>
        </p:spPr>
        <p:txBody>
          <a:bodyPr anchorCtr="0" anchor="t" bIns="91425" lIns="91425" spcFirstLastPara="1" rIns="91425" wrap="square" tIns="91425">
            <a:noAutofit/>
          </a:bodyPr>
          <a:lstStyle/>
          <a:p>
            <a:pPr indent="-330200" lvl="0" marL="457200" rtl="0" algn="l">
              <a:spcBef>
                <a:spcPts val="0"/>
              </a:spcBef>
              <a:spcAft>
                <a:spcPts val="0"/>
              </a:spcAft>
              <a:buSzPts val="1600"/>
              <a:buChar char="●"/>
            </a:pPr>
            <a:r>
              <a:t/>
            </a:r>
            <a:endParaRPr sz="1600"/>
          </a:p>
        </p:txBody>
      </p:sp>
      <p:pic>
        <p:nvPicPr>
          <p:cNvPr id="141" name="Google Shape;141;p25"/>
          <p:cNvPicPr preferRelativeResize="0"/>
          <p:nvPr/>
        </p:nvPicPr>
        <p:blipFill>
          <a:blip r:embed="rId3">
            <a:alphaModFix/>
          </a:blip>
          <a:stretch>
            <a:fillRect/>
          </a:stretch>
        </p:blipFill>
        <p:spPr>
          <a:xfrm>
            <a:off x="6203400" y="2092375"/>
            <a:ext cx="2628900" cy="2628900"/>
          </a:xfrm>
          <a:prstGeom prst="rect">
            <a:avLst/>
          </a:prstGeom>
          <a:noFill/>
          <a:ln>
            <a:noFill/>
          </a:ln>
        </p:spPr>
      </p:pic>
      <p:grpSp>
        <p:nvGrpSpPr>
          <p:cNvPr id="142" name="Google Shape;142;p25"/>
          <p:cNvGrpSpPr/>
          <p:nvPr/>
        </p:nvGrpSpPr>
        <p:grpSpPr>
          <a:xfrm>
            <a:off x="6212550" y="1304875"/>
            <a:ext cx="2632500" cy="3416400"/>
            <a:chOff x="6212550" y="1304875"/>
            <a:chExt cx="2632500" cy="3416400"/>
          </a:xfrm>
        </p:grpSpPr>
        <p:sp>
          <p:nvSpPr>
            <p:cNvPr id="143" name="Google Shape;143;p25"/>
            <p:cNvSpPr/>
            <p:nvPr/>
          </p:nvSpPr>
          <p:spPr>
            <a:xfrm>
              <a:off x="6215400" y="1304875"/>
              <a:ext cx="2628900" cy="3416400"/>
            </a:xfrm>
            <a:prstGeom prst="rect">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4" name="Google Shape;144;p25"/>
            <p:cNvSpPr txBox="1"/>
            <p:nvPr/>
          </p:nvSpPr>
          <p:spPr>
            <a:xfrm>
              <a:off x="6212550" y="1304875"/>
              <a:ext cx="2632500" cy="787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45" name="Google Shape;145;p25"/>
          <p:cNvSpPr txBox="1"/>
          <p:nvPr>
            <p:ph idx="4294967295" type="body"/>
          </p:nvPr>
        </p:nvSpPr>
        <p:spPr>
          <a:xfrm>
            <a:off x="6272475" y="1304875"/>
            <a:ext cx="2494500" cy="7875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b="1" lang="en" sz="1300">
                <a:solidFill>
                  <a:srgbClr val="000000"/>
                </a:solidFill>
              </a:rPr>
              <a:t>THE ENERGETIC SIDE OF STELLAR EVOLUTION AND STELLAR ECOSYSTEMS</a:t>
            </a:r>
            <a:endParaRPr b="1" sz="1300">
              <a:solidFill>
                <a:srgbClr val="000000"/>
              </a:solidFill>
            </a:endParaRPr>
          </a:p>
        </p:txBody>
      </p:sp>
      <p:pic>
        <p:nvPicPr>
          <p:cNvPr id="146" name="Google Shape;146;p25"/>
          <p:cNvPicPr preferRelativeResize="0"/>
          <p:nvPr/>
        </p:nvPicPr>
        <p:blipFill>
          <a:blip r:embed="rId4">
            <a:alphaModFix/>
          </a:blip>
          <a:stretch>
            <a:fillRect/>
          </a:stretch>
        </p:blipFill>
        <p:spPr>
          <a:xfrm>
            <a:off x="376400" y="2092350"/>
            <a:ext cx="2628925" cy="2628925"/>
          </a:xfrm>
          <a:prstGeom prst="rect">
            <a:avLst/>
          </a:prstGeom>
          <a:noFill/>
          <a:ln>
            <a:noFill/>
          </a:ln>
        </p:spPr>
      </p:pic>
      <p:sp>
        <p:nvSpPr>
          <p:cNvPr id="147" name="Google Shape;147;p25"/>
          <p:cNvSpPr txBox="1"/>
          <p:nvPr/>
        </p:nvSpPr>
        <p:spPr>
          <a:xfrm>
            <a:off x="442850" y="3227800"/>
            <a:ext cx="2494500" cy="1173900"/>
          </a:xfrm>
          <a:prstGeom prst="rect">
            <a:avLst/>
          </a:prstGeom>
          <a:noFill/>
          <a:ln>
            <a:noFill/>
          </a:ln>
        </p:spPr>
        <p:txBody>
          <a:bodyPr anchorCtr="0" anchor="t" bIns="91425" lIns="91425" spcFirstLastPara="1" rIns="91425" wrap="square" tIns="91425">
            <a:noAutofit/>
          </a:bodyPr>
          <a:lstStyle/>
          <a:p>
            <a:pPr indent="-317500" lvl="0" marL="285750" rtl="0" algn="l">
              <a:spcBef>
                <a:spcPts val="0"/>
              </a:spcBef>
              <a:spcAft>
                <a:spcPts val="0"/>
              </a:spcAft>
              <a:buClr>
                <a:srgbClr val="FFFFFF"/>
              </a:buClr>
              <a:buSzPts val="1400"/>
              <a:buFont typeface="Average"/>
              <a:buChar char="●"/>
            </a:pPr>
            <a:r>
              <a:rPr lang="en">
                <a:solidFill>
                  <a:srgbClr val="FFFFFF"/>
                </a:solidFill>
                <a:latin typeface="Average"/>
                <a:ea typeface="Average"/>
                <a:cs typeface="Average"/>
                <a:sym typeface="Average"/>
              </a:rPr>
              <a:t>To detect first massive black hole by observing X-ray from in the first galaxies</a:t>
            </a:r>
            <a:endParaRPr>
              <a:solidFill>
                <a:srgbClr val="FFFFFF"/>
              </a:solidFill>
              <a:latin typeface="Average"/>
              <a:ea typeface="Average"/>
              <a:cs typeface="Average"/>
              <a:sym typeface="Average"/>
            </a:endParaRPr>
          </a:p>
        </p:txBody>
      </p:sp>
      <p:sp>
        <p:nvSpPr>
          <p:cNvPr id="148" name="Google Shape;148;p25"/>
          <p:cNvSpPr txBox="1"/>
          <p:nvPr/>
        </p:nvSpPr>
        <p:spPr>
          <a:xfrm>
            <a:off x="6296150" y="3227800"/>
            <a:ext cx="2467500" cy="1417200"/>
          </a:xfrm>
          <a:prstGeom prst="rect">
            <a:avLst/>
          </a:prstGeom>
          <a:noFill/>
          <a:ln>
            <a:noFill/>
          </a:ln>
        </p:spPr>
        <p:txBody>
          <a:bodyPr anchorCtr="0" anchor="t" bIns="91425" lIns="91425" spcFirstLastPara="1" rIns="91425" wrap="square" tIns="91425">
            <a:noAutofit/>
          </a:bodyPr>
          <a:lstStyle/>
          <a:p>
            <a:pPr indent="-317500" lvl="0" marL="342900" rtl="0" algn="l">
              <a:spcBef>
                <a:spcPts val="0"/>
              </a:spcBef>
              <a:spcAft>
                <a:spcPts val="0"/>
              </a:spcAft>
              <a:buClr>
                <a:srgbClr val="FFFFFF"/>
              </a:buClr>
              <a:buSzPts val="1400"/>
              <a:buFont typeface="Average"/>
              <a:buChar char="●"/>
            </a:pPr>
            <a:r>
              <a:rPr lang="en">
                <a:solidFill>
                  <a:srgbClr val="FFFFFF"/>
                </a:solidFill>
                <a:latin typeface="Average"/>
                <a:ea typeface="Average"/>
                <a:cs typeface="Average"/>
                <a:sym typeface="Average"/>
              </a:rPr>
              <a:t>To detect low-mass young stellar objects to 5 kpc.</a:t>
            </a:r>
            <a:endParaRPr>
              <a:solidFill>
                <a:srgbClr val="FFFFFF"/>
              </a:solidFill>
              <a:latin typeface="Average"/>
              <a:ea typeface="Average"/>
              <a:cs typeface="Average"/>
              <a:sym typeface="Average"/>
            </a:endParaRPr>
          </a:p>
          <a:p>
            <a:pPr indent="-317500" lvl="0" marL="342900" rtl="0" algn="l">
              <a:spcBef>
                <a:spcPts val="0"/>
              </a:spcBef>
              <a:spcAft>
                <a:spcPts val="0"/>
              </a:spcAft>
              <a:buClr>
                <a:srgbClr val="FFFFFF"/>
              </a:buClr>
              <a:buSzPts val="1400"/>
              <a:buFont typeface="Average"/>
              <a:buChar char="●"/>
            </a:pPr>
            <a:r>
              <a:rPr lang="en">
                <a:solidFill>
                  <a:srgbClr val="FFFFFF"/>
                </a:solidFill>
                <a:latin typeface="Average"/>
                <a:ea typeface="Average"/>
                <a:cs typeface="Average"/>
                <a:sym typeface="Average"/>
              </a:rPr>
              <a:t>To resolve the 3D structure of supernova remnants w/ Microcalorimeter</a:t>
            </a:r>
            <a:endParaRPr>
              <a:solidFill>
                <a:srgbClr val="FFFFFF"/>
              </a:solidFill>
              <a:latin typeface="Average"/>
              <a:ea typeface="Average"/>
              <a:cs typeface="Average"/>
              <a:sym typeface="Average"/>
            </a:endParaRPr>
          </a:p>
        </p:txBody>
      </p:sp>
      <p:pic>
        <p:nvPicPr>
          <p:cNvPr id="149" name="Google Shape;149;p25"/>
          <p:cNvPicPr preferRelativeResize="0"/>
          <p:nvPr/>
        </p:nvPicPr>
        <p:blipFill rotWithShape="1">
          <a:blip r:embed="rId5">
            <a:alphaModFix/>
          </a:blip>
          <a:srcRect b="0" l="0" r="0" t="1322"/>
          <a:stretch/>
        </p:blipFill>
        <p:spPr>
          <a:xfrm>
            <a:off x="3326225" y="2127285"/>
            <a:ext cx="2628900" cy="2593990"/>
          </a:xfrm>
          <a:prstGeom prst="rect">
            <a:avLst/>
          </a:prstGeom>
          <a:noFill/>
          <a:ln>
            <a:noFill/>
          </a:ln>
        </p:spPr>
      </p:pic>
      <p:grpSp>
        <p:nvGrpSpPr>
          <p:cNvPr id="150" name="Google Shape;150;p25"/>
          <p:cNvGrpSpPr/>
          <p:nvPr/>
        </p:nvGrpSpPr>
        <p:grpSpPr>
          <a:xfrm>
            <a:off x="3326225" y="1304875"/>
            <a:ext cx="2628925" cy="3416400"/>
            <a:chOff x="431925" y="1304875"/>
            <a:chExt cx="2628925" cy="3416400"/>
          </a:xfrm>
        </p:grpSpPr>
        <p:sp>
          <p:nvSpPr>
            <p:cNvPr id="151" name="Google Shape;151;p25"/>
            <p:cNvSpPr txBox="1"/>
            <p:nvPr/>
          </p:nvSpPr>
          <p:spPr>
            <a:xfrm>
              <a:off x="431925" y="1304875"/>
              <a:ext cx="2628900" cy="787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2" name="Google Shape;152;p25"/>
            <p:cNvSpPr/>
            <p:nvPr/>
          </p:nvSpPr>
          <p:spPr>
            <a:xfrm>
              <a:off x="431950" y="1304875"/>
              <a:ext cx="2628900" cy="3416400"/>
            </a:xfrm>
            <a:prstGeom prst="rect">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53" name="Google Shape;153;p25"/>
          <p:cNvSpPr txBox="1"/>
          <p:nvPr>
            <p:ph idx="4294967295" type="body"/>
          </p:nvPr>
        </p:nvSpPr>
        <p:spPr>
          <a:xfrm>
            <a:off x="3400725" y="1304875"/>
            <a:ext cx="2494500" cy="741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1300">
                <a:solidFill>
                  <a:schemeClr val="lt1"/>
                </a:solidFill>
              </a:rPr>
              <a:t>THE INVISIBLE DRIVERS OF GALAXY FORMATION AND EVOLUTION</a:t>
            </a:r>
            <a:endParaRPr sz="1500">
              <a:solidFill>
                <a:schemeClr val="lt1"/>
              </a:solidFill>
            </a:endParaRPr>
          </a:p>
        </p:txBody>
      </p:sp>
      <p:sp>
        <p:nvSpPr>
          <p:cNvPr id="154" name="Google Shape;154;p25"/>
          <p:cNvSpPr txBox="1"/>
          <p:nvPr/>
        </p:nvSpPr>
        <p:spPr>
          <a:xfrm>
            <a:off x="3407650" y="3227800"/>
            <a:ext cx="2467500" cy="787500"/>
          </a:xfrm>
          <a:prstGeom prst="rect">
            <a:avLst/>
          </a:prstGeom>
          <a:noFill/>
          <a:ln>
            <a:noFill/>
          </a:ln>
        </p:spPr>
        <p:txBody>
          <a:bodyPr anchorCtr="0" anchor="t" bIns="91425" lIns="91425" spcFirstLastPara="1" rIns="91425" wrap="square" tIns="91425">
            <a:noAutofit/>
          </a:bodyPr>
          <a:lstStyle/>
          <a:p>
            <a:pPr indent="-317500" lvl="0" marL="342900" rtl="0" algn="l">
              <a:spcBef>
                <a:spcPts val="0"/>
              </a:spcBef>
              <a:spcAft>
                <a:spcPts val="0"/>
              </a:spcAft>
              <a:buClr>
                <a:srgbClr val="FFFFFF"/>
              </a:buClr>
              <a:buSzPts val="1400"/>
              <a:buFont typeface="Average"/>
              <a:buChar char="●"/>
            </a:pPr>
            <a:r>
              <a:rPr lang="en">
                <a:solidFill>
                  <a:srgbClr val="FFFFFF"/>
                </a:solidFill>
                <a:latin typeface="Average"/>
                <a:ea typeface="Average"/>
                <a:cs typeface="Average"/>
                <a:sym typeface="Average"/>
              </a:rPr>
              <a:t>To map Kinematic &amp; Chemical structure of hot galactic halos</a:t>
            </a:r>
            <a:endParaRPr>
              <a:solidFill>
                <a:srgbClr val="FFFFFF"/>
              </a:solidFill>
              <a:latin typeface="Average"/>
              <a:ea typeface="Average"/>
              <a:cs typeface="Average"/>
              <a:sym typeface="Average"/>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7"/>
                                        </p:tgtEl>
                                        <p:attrNameLst>
                                          <p:attrName>style.visibility</p:attrName>
                                        </p:attrNameLst>
                                      </p:cBhvr>
                                      <p:to>
                                        <p:strVal val="visible"/>
                                      </p:to>
                                    </p:set>
                                    <p:animEffect filter="fade" transition="in">
                                      <p:cBhvr>
                                        <p:cTn dur="1000"/>
                                        <p:tgtEl>
                                          <p:spTgt spid="14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4"/>
                                        </p:tgtEl>
                                        <p:attrNameLst>
                                          <p:attrName>style.visibility</p:attrName>
                                        </p:attrNameLst>
                                      </p:cBhvr>
                                      <p:to>
                                        <p:strVal val="visible"/>
                                      </p:to>
                                    </p:set>
                                    <p:animEffect filter="fade" transition="in">
                                      <p:cBhvr>
                                        <p:cTn dur="1000"/>
                                        <p:tgtEl>
                                          <p:spTgt spid="15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8"/>
                                        </p:tgtEl>
                                        <p:attrNameLst>
                                          <p:attrName>style.visibility</p:attrName>
                                        </p:attrNameLst>
                                      </p:cBhvr>
                                      <p:to>
                                        <p:strVal val="visible"/>
                                      </p:to>
                                    </p:set>
                                    <p:animEffect filter="fade" transition="in">
                                      <p:cBhvr>
                                        <p:cTn dur="1000"/>
                                        <p:tgtEl>
                                          <p:spTgt spid="14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8" name="Shape 158"/>
        <p:cNvGrpSpPr/>
        <p:nvPr/>
      </p:nvGrpSpPr>
      <p:grpSpPr>
        <a:xfrm>
          <a:off x="0" y="0"/>
          <a:ext cx="0" cy="0"/>
          <a:chOff x="0" y="0"/>
          <a:chExt cx="0" cy="0"/>
        </a:xfrm>
      </p:grpSpPr>
      <p:sp>
        <p:nvSpPr>
          <p:cNvPr id="159" name="Google Shape;159;p26"/>
          <p:cNvSpPr txBox="1"/>
          <p:nvPr>
            <p:ph idx="4294967295" type="body"/>
          </p:nvPr>
        </p:nvSpPr>
        <p:spPr>
          <a:xfrm>
            <a:off x="6212550" y="1979325"/>
            <a:ext cx="1402500" cy="1034400"/>
          </a:xfrm>
          <a:prstGeom prst="rect">
            <a:avLst/>
          </a:prstGeom>
          <a:solidFill>
            <a:srgbClr val="000000"/>
          </a:solidFill>
        </p:spPr>
        <p:txBody>
          <a:bodyPr anchorCtr="0" anchor="t" bIns="91425" lIns="91425" spcFirstLastPara="1" rIns="91425" wrap="square" tIns="91425">
            <a:noAutofit/>
          </a:bodyPr>
          <a:lstStyle/>
          <a:p>
            <a:pPr indent="-120650" lvl="0" marL="114300" rtl="0" algn="l">
              <a:spcBef>
                <a:spcPts val="0"/>
              </a:spcBef>
              <a:spcAft>
                <a:spcPts val="0"/>
              </a:spcAft>
              <a:buSzPts val="1000"/>
              <a:buChar char="●"/>
            </a:pPr>
            <a:r>
              <a:rPr lang="en" sz="1000"/>
              <a:t>21 CMOS sensors</a:t>
            </a:r>
            <a:endParaRPr sz="1000"/>
          </a:p>
          <a:p>
            <a:pPr indent="-120650" lvl="0" marL="114300" rtl="0" algn="l">
              <a:spcBef>
                <a:spcPts val="0"/>
              </a:spcBef>
              <a:spcAft>
                <a:spcPts val="0"/>
              </a:spcAft>
              <a:buSzPts val="1000"/>
              <a:buChar char="●"/>
            </a:pPr>
            <a:r>
              <a:rPr lang="en" sz="1000"/>
              <a:t>0.3” pixel</a:t>
            </a:r>
            <a:endParaRPr sz="1000"/>
          </a:p>
          <a:p>
            <a:pPr indent="-120650" lvl="0" marL="114300" rtl="0" algn="l">
              <a:spcBef>
                <a:spcPts val="0"/>
              </a:spcBef>
              <a:spcAft>
                <a:spcPts val="0"/>
              </a:spcAft>
              <a:buSzPts val="1000"/>
              <a:buChar char="●"/>
            </a:pPr>
            <a:r>
              <a:rPr lang="en" sz="1000"/>
              <a:t>20'x20' FOV</a:t>
            </a:r>
            <a:endParaRPr sz="1000"/>
          </a:p>
          <a:p>
            <a:pPr indent="-120650" lvl="0" marL="114300" rtl="0" algn="l">
              <a:spcBef>
                <a:spcPts val="0"/>
              </a:spcBef>
              <a:spcAft>
                <a:spcPts val="0"/>
              </a:spcAft>
              <a:buSzPts val="1000"/>
              <a:buChar char="●"/>
            </a:pPr>
            <a:r>
              <a:rPr lang="en" sz="1000"/>
              <a:t>0.1-10 keV w/ Δλ ~ 100 eV</a:t>
            </a:r>
            <a:endParaRPr sz="1000"/>
          </a:p>
        </p:txBody>
      </p:sp>
      <p:pic>
        <p:nvPicPr>
          <p:cNvPr id="160" name="Google Shape;160;p26"/>
          <p:cNvPicPr preferRelativeResize="0"/>
          <p:nvPr/>
        </p:nvPicPr>
        <p:blipFill>
          <a:blip r:embed="rId3">
            <a:alphaModFix/>
          </a:blip>
          <a:stretch>
            <a:fillRect/>
          </a:stretch>
        </p:blipFill>
        <p:spPr>
          <a:xfrm>
            <a:off x="7459975" y="1979325"/>
            <a:ext cx="1385075" cy="1034400"/>
          </a:xfrm>
          <a:prstGeom prst="rect">
            <a:avLst/>
          </a:prstGeom>
          <a:noFill/>
          <a:ln>
            <a:noFill/>
          </a:ln>
        </p:spPr>
      </p:pic>
      <p:sp>
        <p:nvSpPr>
          <p:cNvPr id="161" name="Google Shape;161;p26"/>
          <p:cNvSpPr txBox="1"/>
          <p:nvPr/>
        </p:nvSpPr>
        <p:spPr>
          <a:xfrm>
            <a:off x="6212550" y="1304826"/>
            <a:ext cx="2632500" cy="647959"/>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2" name="Google Shape;162;p26"/>
          <p:cNvSpPr/>
          <p:nvPr/>
        </p:nvSpPr>
        <p:spPr>
          <a:xfrm>
            <a:off x="6215400" y="3013730"/>
            <a:ext cx="2628900" cy="1708883"/>
          </a:xfrm>
          <a:prstGeom prst="rect">
            <a:avLst/>
          </a:prstGeom>
          <a:solidFill>
            <a:srgbClr val="000000"/>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63" name="Google Shape;163;p26"/>
          <p:cNvPicPr preferRelativeResize="0"/>
          <p:nvPr/>
        </p:nvPicPr>
        <p:blipFill rotWithShape="1">
          <a:blip r:embed="rId4">
            <a:alphaModFix/>
          </a:blip>
          <a:srcRect b="0" l="0" r="0" t="19120"/>
          <a:stretch/>
        </p:blipFill>
        <p:spPr>
          <a:xfrm rot="-5400000">
            <a:off x="7681675" y="3530350"/>
            <a:ext cx="1042200" cy="1284550"/>
          </a:xfrm>
          <a:prstGeom prst="rect">
            <a:avLst/>
          </a:prstGeom>
          <a:noFill/>
          <a:ln>
            <a:noFill/>
          </a:ln>
        </p:spPr>
      </p:pic>
      <p:sp>
        <p:nvSpPr>
          <p:cNvPr id="164" name="Google Shape;164;p26"/>
          <p:cNvSpPr txBox="1"/>
          <p:nvPr/>
        </p:nvSpPr>
        <p:spPr>
          <a:xfrm>
            <a:off x="6212550" y="3013726"/>
            <a:ext cx="2632500" cy="647959"/>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5" name="Google Shape;165;p2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000000"/>
                </a:solidFill>
              </a:rPr>
              <a:t>LYNX - Payload</a:t>
            </a:r>
            <a:endParaRPr>
              <a:solidFill>
                <a:srgbClr val="000000"/>
              </a:solidFill>
            </a:endParaRPr>
          </a:p>
        </p:txBody>
      </p:sp>
      <p:sp>
        <p:nvSpPr>
          <p:cNvPr id="166" name="Google Shape;166;p26"/>
          <p:cNvSpPr txBox="1"/>
          <p:nvPr>
            <p:ph idx="4294967295" type="body"/>
          </p:nvPr>
        </p:nvSpPr>
        <p:spPr>
          <a:xfrm>
            <a:off x="506425" y="1304875"/>
            <a:ext cx="2494500" cy="461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lt1"/>
                </a:solidFill>
              </a:rPr>
              <a:t>X-ray telescope</a:t>
            </a:r>
            <a:endParaRPr>
              <a:solidFill>
                <a:schemeClr val="lt1"/>
              </a:solidFill>
            </a:endParaRPr>
          </a:p>
        </p:txBody>
      </p:sp>
      <p:grpSp>
        <p:nvGrpSpPr>
          <p:cNvPr id="167" name="Google Shape;167;p26"/>
          <p:cNvGrpSpPr/>
          <p:nvPr/>
        </p:nvGrpSpPr>
        <p:grpSpPr>
          <a:xfrm>
            <a:off x="3320450" y="1304875"/>
            <a:ext cx="2632500" cy="3416400"/>
            <a:chOff x="3320450" y="1304875"/>
            <a:chExt cx="2632500" cy="3416400"/>
          </a:xfrm>
        </p:grpSpPr>
        <p:sp>
          <p:nvSpPr>
            <p:cNvPr id="168" name="Google Shape;168;p26"/>
            <p:cNvSpPr/>
            <p:nvPr/>
          </p:nvSpPr>
          <p:spPr>
            <a:xfrm>
              <a:off x="3320450" y="1304875"/>
              <a:ext cx="2628900" cy="3416400"/>
            </a:xfrm>
            <a:prstGeom prst="rect">
              <a:avLst/>
            </a:prstGeom>
            <a:solidFill>
              <a:srgbClr val="000000"/>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9" name="Google Shape;169;p26"/>
            <p:cNvSpPr txBox="1"/>
            <p:nvPr/>
          </p:nvSpPr>
          <p:spPr>
            <a:xfrm>
              <a:off x="3324050" y="1304875"/>
              <a:ext cx="2628900" cy="7512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70" name="Google Shape;170;p26"/>
          <p:cNvGrpSpPr/>
          <p:nvPr/>
        </p:nvGrpSpPr>
        <p:grpSpPr>
          <a:xfrm>
            <a:off x="431925" y="1304875"/>
            <a:ext cx="2628925" cy="3416400"/>
            <a:chOff x="431925" y="1304875"/>
            <a:chExt cx="2628925" cy="3416400"/>
          </a:xfrm>
        </p:grpSpPr>
        <p:sp>
          <p:nvSpPr>
            <p:cNvPr id="171" name="Google Shape;171;p26"/>
            <p:cNvSpPr/>
            <p:nvPr/>
          </p:nvSpPr>
          <p:spPr>
            <a:xfrm>
              <a:off x="431950" y="1304875"/>
              <a:ext cx="2628900" cy="3416400"/>
            </a:xfrm>
            <a:prstGeom prst="rect">
              <a:avLst/>
            </a:prstGeom>
            <a:solidFill>
              <a:srgbClr val="000000"/>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2" name="Google Shape;172;p26"/>
            <p:cNvSpPr txBox="1"/>
            <p:nvPr/>
          </p:nvSpPr>
          <p:spPr>
            <a:xfrm>
              <a:off x="431925" y="1304875"/>
              <a:ext cx="2628900" cy="7512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73" name="Google Shape;173;p26"/>
          <p:cNvSpPr txBox="1"/>
          <p:nvPr>
            <p:ph idx="4294967295" type="body"/>
          </p:nvPr>
        </p:nvSpPr>
        <p:spPr>
          <a:xfrm>
            <a:off x="3389450" y="1304875"/>
            <a:ext cx="2494500" cy="7512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 sz="1700">
                <a:solidFill>
                  <a:srgbClr val="000000"/>
                </a:solidFill>
              </a:rPr>
              <a:t>X-RAY MICROCALORIMETER</a:t>
            </a:r>
            <a:endParaRPr sz="1700">
              <a:solidFill>
                <a:srgbClr val="000000"/>
              </a:solidFill>
            </a:endParaRPr>
          </a:p>
        </p:txBody>
      </p:sp>
      <p:sp>
        <p:nvSpPr>
          <p:cNvPr id="174" name="Google Shape;174;p26"/>
          <p:cNvSpPr txBox="1"/>
          <p:nvPr>
            <p:ph idx="4294967295" type="body"/>
          </p:nvPr>
        </p:nvSpPr>
        <p:spPr>
          <a:xfrm>
            <a:off x="6290550" y="3688600"/>
            <a:ext cx="1402500" cy="1034400"/>
          </a:xfrm>
          <a:prstGeom prst="rect">
            <a:avLst/>
          </a:prstGeom>
        </p:spPr>
        <p:txBody>
          <a:bodyPr anchorCtr="0" anchor="t" bIns="91425" lIns="91425" spcFirstLastPara="1" rIns="91425" wrap="square" tIns="91425">
            <a:noAutofit/>
          </a:bodyPr>
          <a:lstStyle/>
          <a:p>
            <a:pPr indent="-177800" lvl="0" marL="114300" rtl="0" algn="l">
              <a:spcBef>
                <a:spcPts val="0"/>
              </a:spcBef>
              <a:spcAft>
                <a:spcPts val="0"/>
              </a:spcAft>
              <a:buSzPts val="1000"/>
              <a:buChar char="●"/>
            </a:pPr>
            <a:r>
              <a:rPr lang="en" sz="1000"/>
              <a:t>R &gt; 5000</a:t>
            </a:r>
            <a:endParaRPr sz="1000"/>
          </a:p>
          <a:p>
            <a:pPr indent="-177800" lvl="0" marL="114300" rtl="0" algn="l">
              <a:spcBef>
                <a:spcPts val="0"/>
              </a:spcBef>
              <a:spcAft>
                <a:spcPts val="0"/>
              </a:spcAft>
              <a:buSzPts val="1000"/>
              <a:buChar char="●"/>
            </a:pPr>
            <a:r>
              <a:rPr lang="en" sz="1000"/>
              <a:t>Several hundred higher throughput</a:t>
            </a:r>
            <a:endParaRPr sz="1000"/>
          </a:p>
          <a:p>
            <a:pPr indent="-177800" lvl="0" marL="114300" rtl="0" algn="l">
              <a:spcBef>
                <a:spcPts val="0"/>
              </a:spcBef>
              <a:spcAft>
                <a:spcPts val="0"/>
              </a:spcAft>
              <a:buSzPts val="1000"/>
              <a:buChar char="●"/>
            </a:pPr>
            <a:r>
              <a:rPr lang="en" sz="1000"/>
              <a:t>Critical angle transmission grating</a:t>
            </a:r>
            <a:endParaRPr sz="1000"/>
          </a:p>
        </p:txBody>
      </p:sp>
      <p:sp>
        <p:nvSpPr>
          <p:cNvPr id="175" name="Google Shape;175;p26"/>
          <p:cNvSpPr txBox="1"/>
          <p:nvPr>
            <p:ph idx="4294967295" type="body"/>
          </p:nvPr>
        </p:nvSpPr>
        <p:spPr>
          <a:xfrm>
            <a:off x="6212550" y="1322650"/>
            <a:ext cx="2494500" cy="6123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 sz="1400">
                <a:solidFill>
                  <a:srgbClr val="000000"/>
                </a:solidFill>
              </a:rPr>
              <a:t>HIGH-DEFINITION X-RAY IMAGER</a:t>
            </a:r>
            <a:endParaRPr sz="1400">
              <a:solidFill>
                <a:srgbClr val="000000"/>
              </a:solidFill>
            </a:endParaRPr>
          </a:p>
        </p:txBody>
      </p:sp>
      <p:pic>
        <p:nvPicPr>
          <p:cNvPr id="176" name="Google Shape;176;p26"/>
          <p:cNvPicPr preferRelativeResize="0"/>
          <p:nvPr/>
        </p:nvPicPr>
        <p:blipFill rotWithShape="1">
          <a:blip r:embed="rId5">
            <a:alphaModFix/>
          </a:blip>
          <a:srcRect b="0" l="4166" r="7937" t="0"/>
          <a:stretch/>
        </p:blipFill>
        <p:spPr>
          <a:xfrm>
            <a:off x="431925" y="2203825"/>
            <a:ext cx="2628926" cy="2441286"/>
          </a:xfrm>
          <a:prstGeom prst="rect">
            <a:avLst/>
          </a:prstGeom>
          <a:noFill/>
          <a:ln>
            <a:noFill/>
          </a:ln>
        </p:spPr>
      </p:pic>
      <p:sp>
        <p:nvSpPr>
          <p:cNvPr id="177" name="Google Shape;177;p26"/>
          <p:cNvSpPr txBox="1"/>
          <p:nvPr>
            <p:ph idx="4294967295" type="body"/>
          </p:nvPr>
        </p:nvSpPr>
        <p:spPr>
          <a:xfrm>
            <a:off x="497350" y="1304750"/>
            <a:ext cx="2494500" cy="699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lt1"/>
                </a:solidFill>
              </a:rPr>
              <a:t>Silicon Meta-Shell Optics</a:t>
            </a:r>
            <a:endParaRPr>
              <a:solidFill>
                <a:schemeClr val="lt1"/>
              </a:solidFill>
            </a:endParaRPr>
          </a:p>
        </p:txBody>
      </p:sp>
      <p:pic>
        <p:nvPicPr>
          <p:cNvPr id="178" name="Google Shape;178;p26"/>
          <p:cNvPicPr preferRelativeResize="0"/>
          <p:nvPr/>
        </p:nvPicPr>
        <p:blipFill>
          <a:blip r:embed="rId6">
            <a:alphaModFix/>
          </a:blip>
          <a:stretch>
            <a:fillRect/>
          </a:stretch>
        </p:blipFill>
        <p:spPr>
          <a:xfrm>
            <a:off x="3322237" y="2125841"/>
            <a:ext cx="2628925" cy="2597246"/>
          </a:xfrm>
          <a:prstGeom prst="rect">
            <a:avLst/>
          </a:prstGeom>
          <a:noFill/>
          <a:ln>
            <a:noFill/>
          </a:ln>
        </p:spPr>
      </p:pic>
      <p:sp>
        <p:nvSpPr>
          <p:cNvPr id="179" name="Google Shape;179;p26"/>
          <p:cNvSpPr txBox="1"/>
          <p:nvPr>
            <p:ph idx="4294967295" type="body"/>
          </p:nvPr>
        </p:nvSpPr>
        <p:spPr>
          <a:xfrm>
            <a:off x="6272475" y="3013775"/>
            <a:ext cx="2494500" cy="6996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 sz="1400">
                <a:solidFill>
                  <a:srgbClr val="000000"/>
                </a:solidFill>
              </a:rPr>
              <a:t>X-RAY GRATING SPECTROMETER</a:t>
            </a:r>
            <a:endParaRPr sz="1400">
              <a:solidFill>
                <a:srgbClr val="000000"/>
              </a:solidFill>
            </a:endParaRPr>
          </a:p>
        </p:txBody>
      </p:sp>
      <p:sp>
        <p:nvSpPr>
          <p:cNvPr id="180" name="Google Shape;180;p26"/>
          <p:cNvSpPr txBox="1"/>
          <p:nvPr>
            <p:ph idx="4294967295" type="body"/>
          </p:nvPr>
        </p:nvSpPr>
        <p:spPr>
          <a:xfrm>
            <a:off x="3550775" y="2966850"/>
            <a:ext cx="2238900" cy="1332600"/>
          </a:xfrm>
          <a:prstGeom prst="rect">
            <a:avLst/>
          </a:prstGeom>
        </p:spPr>
        <p:txBody>
          <a:bodyPr anchorCtr="0" anchor="t" bIns="91425" lIns="91425" spcFirstLastPara="1" rIns="91425" wrap="square" tIns="91425">
            <a:noAutofit/>
          </a:bodyPr>
          <a:lstStyle/>
          <a:p>
            <a:pPr indent="-254000" lvl="0" marL="228600" rtl="0" algn="l">
              <a:spcBef>
                <a:spcPts val="0"/>
              </a:spcBef>
              <a:spcAft>
                <a:spcPts val="0"/>
              </a:spcAft>
              <a:buClr>
                <a:srgbClr val="000000"/>
              </a:buClr>
              <a:buSzPts val="1300"/>
              <a:buChar char="●"/>
            </a:pPr>
            <a:r>
              <a:rPr lang="en" sz="1300">
                <a:solidFill>
                  <a:srgbClr val="000000"/>
                </a:solidFill>
              </a:rPr>
              <a:t>1</a:t>
            </a:r>
            <a:r>
              <a:rPr lang="en" sz="1300">
                <a:solidFill>
                  <a:srgbClr val="000000"/>
                </a:solidFill>
              </a:rPr>
              <a:t>” pixel</a:t>
            </a:r>
            <a:endParaRPr sz="1300">
              <a:solidFill>
                <a:srgbClr val="000000"/>
              </a:solidFill>
            </a:endParaRPr>
          </a:p>
          <a:p>
            <a:pPr indent="-254000" lvl="0" marL="228600" rtl="0" algn="l">
              <a:spcBef>
                <a:spcPts val="0"/>
              </a:spcBef>
              <a:spcAft>
                <a:spcPts val="0"/>
              </a:spcAft>
              <a:buClr>
                <a:srgbClr val="000000"/>
              </a:buClr>
              <a:buSzPts val="1300"/>
              <a:buChar char="●"/>
            </a:pPr>
            <a:r>
              <a:rPr lang="en" sz="1300">
                <a:solidFill>
                  <a:srgbClr val="000000"/>
                </a:solidFill>
              </a:rPr>
              <a:t>5'x5' FOV</a:t>
            </a:r>
            <a:endParaRPr sz="1300">
              <a:solidFill>
                <a:srgbClr val="000000"/>
              </a:solidFill>
            </a:endParaRPr>
          </a:p>
          <a:p>
            <a:pPr indent="-254000" lvl="0" marL="228600" rtl="0" algn="l">
              <a:spcBef>
                <a:spcPts val="0"/>
              </a:spcBef>
              <a:spcAft>
                <a:spcPts val="0"/>
              </a:spcAft>
              <a:buClr>
                <a:srgbClr val="000000"/>
              </a:buClr>
              <a:buSzPts val="1300"/>
              <a:buChar char="●"/>
            </a:pPr>
            <a:r>
              <a:rPr lang="en" sz="1300">
                <a:solidFill>
                  <a:srgbClr val="000000"/>
                </a:solidFill>
              </a:rPr>
              <a:t>0.2-7 keV w/ Δλ ~ 3 eV (R~2000)</a:t>
            </a:r>
            <a:endParaRPr sz="1300">
              <a:solidFill>
                <a:srgbClr val="000000"/>
              </a:solidFill>
            </a:endParaRPr>
          </a:p>
          <a:p>
            <a:pPr indent="-254000" lvl="0" marL="228600" rtl="0" algn="l">
              <a:spcBef>
                <a:spcPts val="0"/>
              </a:spcBef>
              <a:spcAft>
                <a:spcPts val="0"/>
              </a:spcAft>
              <a:buClr>
                <a:srgbClr val="000000"/>
              </a:buClr>
              <a:buSzPts val="1300"/>
              <a:buChar char="●"/>
            </a:pPr>
            <a:r>
              <a:rPr lang="en" sz="1300">
                <a:solidFill>
                  <a:srgbClr val="000000"/>
                </a:solidFill>
              </a:rPr>
              <a:t>3 arrays that share the same readout</a:t>
            </a:r>
            <a:endParaRPr sz="1300">
              <a:solidFill>
                <a:srgbClr val="000000"/>
              </a:solidFil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6"/>
                                        </p:tgtEl>
                                        <p:attrNameLst>
                                          <p:attrName>style.visibility</p:attrName>
                                        </p:attrNameLst>
                                      </p:cBhvr>
                                      <p:to>
                                        <p:strVal val="visible"/>
                                      </p:to>
                                    </p:set>
                                    <p:animEffect filter="fade" transition="in">
                                      <p:cBhvr>
                                        <p:cTn dur="1000"/>
                                        <p:tgtEl>
                                          <p:spTgt spid="166"/>
                                        </p:tgtEl>
                                      </p:cBhvr>
                                    </p:animEffect>
                                  </p:childTnLst>
                                </p:cTn>
                              </p:par>
                              <p:par>
                                <p:cTn fill="hold" nodeType="withEffect" presetClass="entr" presetID="10" presetSubtype="0">
                                  <p:stCondLst>
                                    <p:cond delay="0"/>
                                  </p:stCondLst>
                                  <p:childTnLst>
                                    <p:set>
                                      <p:cBhvr>
                                        <p:cTn dur="1" fill="hold">
                                          <p:stCondLst>
                                            <p:cond delay="0"/>
                                          </p:stCondLst>
                                        </p:cTn>
                                        <p:tgtEl>
                                          <p:spTgt spid="170"/>
                                        </p:tgtEl>
                                        <p:attrNameLst>
                                          <p:attrName>style.visibility</p:attrName>
                                        </p:attrNameLst>
                                      </p:cBhvr>
                                      <p:to>
                                        <p:strVal val="visible"/>
                                      </p:to>
                                    </p:set>
                                    <p:animEffect filter="fade" transition="in">
                                      <p:cBhvr>
                                        <p:cTn dur="1000"/>
                                        <p:tgtEl>
                                          <p:spTgt spid="170"/>
                                        </p:tgtEl>
                                      </p:cBhvr>
                                    </p:animEffect>
                                  </p:childTnLst>
                                </p:cTn>
                              </p:par>
                              <p:par>
                                <p:cTn fill="hold" nodeType="withEffect" presetClass="entr" presetID="10" presetSubtype="0">
                                  <p:stCondLst>
                                    <p:cond delay="0"/>
                                  </p:stCondLst>
                                  <p:childTnLst>
                                    <p:set>
                                      <p:cBhvr>
                                        <p:cTn dur="1" fill="hold">
                                          <p:stCondLst>
                                            <p:cond delay="0"/>
                                          </p:stCondLst>
                                        </p:cTn>
                                        <p:tgtEl>
                                          <p:spTgt spid="176"/>
                                        </p:tgtEl>
                                        <p:attrNameLst>
                                          <p:attrName>style.visibility</p:attrName>
                                        </p:attrNameLst>
                                      </p:cBhvr>
                                      <p:to>
                                        <p:strVal val="visible"/>
                                      </p:to>
                                    </p:set>
                                    <p:animEffect filter="fade" transition="in">
                                      <p:cBhvr>
                                        <p:cTn dur="1000"/>
                                        <p:tgtEl>
                                          <p:spTgt spid="176"/>
                                        </p:tgtEl>
                                      </p:cBhvr>
                                    </p:animEffect>
                                  </p:childTnLst>
                                </p:cTn>
                              </p:par>
                              <p:par>
                                <p:cTn fill="hold" nodeType="withEffect" presetClass="entr" presetID="10" presetSubtype="0">
                                  <p:stCondLst>
                                    <p:cond delay="0"/>
                                  </p:stCondLst>
                                  <p:childTnLst>
                                    <p:set>
                                      <p:cBhvr>
                                        <p:cTn dur="1" fill="hold">
                                          <p:stCondLst>
                                            <p:cond delay="0"/>
                                          </p:stCondLst>
                                        </p:cTn>
                                        <p:tgtEl>
                                          <p:spTgt spid="177"/>
                                        </p:tgtEl>
                                        <p:attrNameLst>
                                          <p:attrName>style.visibility</p:attrName>
                                        </p:attrNameLst>
                                      </p:cBhvr>
                                      <p:to>
                                        <p:strVal val="visible"/>
                                      </p:to>
                                    </p:set>
                                    <p:animEffect filter="fade" transition="in">
                                      <p:cBhvr>
                                        <p:cTn dur="1000"/>
                                        <p:tgtEl>
                                          <p:spTgt spid="17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7"/>
                                        </p:tgtEl>
                                        <p:attrNameLst>
                                          <p:attrName>style.visibility</p:attrName>
                                        </p:attrNameLst>
                                      </p:cBhvr>
                                      <p:to>
                                        <p:strVal val="visible"/>
                                      </p:to>
                                    </p:set>
                                    <p:animEffect filter="fade" transition="in">
                                      <p:cBhvr>
                                        <p:cTn dur="1000"/>
                                        <p:tgtEl>
                                          <p:spTgt spid="167"/>
                                        </p:tgtEl>
                                      </p:cBhvr>
                                    </p:animEffect>
                                  </p:childTnLst>
                                </p:cTn>
                              </p:par>
                              <p:par>
                                <p:cTn fill="hold" nodeType="withEffect" presetClass="entr" presetID="10" presetSubtype="0">
                                  <p:stCondLst>
                                    <p:cond delay="0"/>
                                  </p:stCondLst>
                                  <p:childTnLst>
                                    <p:set>
                                      <p:cBhvr>
                                        <p:cTn dur="1" fill="hold">
                                          <p:stCondLst>
                                            <p:cond delay="0"/>
                                          </p:stCondLst>
                                        </p:cTn>
                                        <p:tgtEl>
                                          <p:spTgt spid="173"/>
                                        </p:tgtEl>
                                        <p:attrNameLst>
                                          <p:attrName>style.visibility</p:attrName>
                                        </p:attrNameLst>
                                      </p:cBhvr>
                                      <p:to>
                                        <p:strVal val="visible"/>
                                      </p:to>
                                    </p:set>
                                    <p:animEffect filter="fade" transition="in">
                                      <p:cBhvr>
                                        <p:cTn dur="1000"/>
                                        <p:tgtEl>
                                          <p:spTgt spid="173"/>
                                        </p:tgtEl>
                                      </p:cBhvr>
                                    </p:animEffect>
                                  </p:childTnLst>
                                </p:cTn>
                              </p:par>
                              <p:par>
                                <p:cTn fill="hold" nodeType="withEffect" presetClass="entr" presetID="10" presetSubtype="0">
                                  <p:stCondLst>
                                    <p:cond delay="0"/>
                                  </p:stCondLst>
                                  <p:childTnLst>
                                    <p:set>
                                      <p:cBhvr>
                                        <p:cTn dur="1" fill="hold">
                                          <p:stCondLst>
                                            <p:cond delay="0"/>
                                          </p:stCondLst>
                                        </p:cTn>
                                        <p:tgtEl>
                                          <p:spTgt spid="178"/>
                                        </p:tgtEl>
                                        <p:attrNameLst>
                                          <p:attrName>style.visibility</p:attrName>
                                        </p:attrNameLst>
                                      </p:cBhvr>
                                      <p:to>
                                        <p:strVal val="visible"/>
                                      </p:to>
                                    </p:set>
                                    <p:animEffect filter="fade" transition="in">
                                      <p:cBhvr>
                                        <p:cTn dur="1000"/>
                                        <p:tgtEl>
                                          <p:spTgt spid="178"/>
                                        </p:tgtEl>
                                      </p:cBhvr>
                                    </p:animEffect>
                                  </p:childTnLst>
                                </p:cTn>
                              </p:par>
                              <p:par>
                                <p:cTn fill="hold" nodeType="withEffect" presetClass="entr" presetID="10" presetSubtype="0">
                                  <p:stCondLst>
                                    <p:cond delay="0"/>
                                  </p:stCondLst>
                                  <p:childTnLst>
                                    <p:set>
                                      <p:cBhvr>
                                        <p:cTn dur="1" fill="hold">
                                          <p:stCondLst>
                                            <p:cond delay="0"/>
                                          </p:stCondLst>
                                        </p:cTn>
                                        <p:tgtEl>
                                          <p:spTgt spid="180"/>
                                        </p:tgtEl>
                                        <p:attrNameLst>
                                          <p:attrName>style.visibility</p:attrName>
                                        </p:attrNameLst>
                                      </p:cBhvr>
                                      <p:to>
                                        <p:strVal val="visible"/>
                                      </p:to>
                                    </p:set>
                                    <p:animEffect filter="fade" transition="in">
                                      <p:cBhvr>
                                        <p:cTn dur="1000"/>
                                        <p:tgtEl>
                                          <p:spTgt spid="18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9"/>
                                        </p:tgtEl>
                                        <p:attrNameLst>
                                          <p:attrName>style.visibility</p:attrName>
                                        </p:attrNameLst>
                                      </p:cBhvr>
                                      <p:to>
                                        <p:strVal val="visible"/>
                                      </p:to>
                                    </p:set>
                                    <p:animEffect filter="fade" transition="in">
                                      <p:cBhvr>
                                        <p:cTn dur="1000"/>
                                        <p:tgtEl>
                                          <p:spTgt spid="159"/>
                                        </p:tgtEl>
                                      </p:cBhvr>
                                    </p:animEffect>
                                  </p:childTnLst>
                                </p:cTn>
                              </p:par>
                              <p:par>
                                <p:cTn fill="hold" nodeType="withEffect" presetClass="entr" presetID="10" presetSubtype="0">
                                  <p:stCondLst>
                                    <p:cond delay="0"/>
                                  </p:stCondLst>
                                  <p:childTnLst>
                                    <p:set>
                                      <p:cBhvr>
                                        <p:cTn dur="1" fill="hold">
                                          <p:stCondLst>
                                            <p:cond delay="0"/>
                                          </p:stCondLst>
                                        </p:cTn>
                                        <p:tgtEl>
                                          <p:spTgt spid="160"/>
                                        </p:tgtEl>
                                        <p:attrNameLst>
                                          <p:attrName>style.visibility</p:attrName>
                                        </p:attrNameLst>
                                      </p:cBhvr>
                                      <p:to>
                                        <p:strVal val="visible"/>
                                      </p:to>
                                    </p:set>
                                    <p:animEffect filter="fade" transition="in">
                                      <p:cBhvr>
                                        <p:cTn dur="1000"/>
                                        <p:tgtEl>
                                          <p:spTgt spid="160"/>
                                        </p:tgtEl>
                                      </p:cBhvr>
                                    </p:animEffect>
                                  </p:childTnLst>
                                </p:cTn>
                              </p:par>
                              <p:par>
                                <p:cTn fill="hold" nodeType="withEffect" presetClass="entr" presetID="10" presetSubtype="0">
                                  <p:stCondLst>
                                    <p:cond delay="0"/>
                                  </p:stCondLst>
                                  <p:childTnLst>
                                    <p:set>
                                      <p:cBhvr>
                                        <p:cTn dur="1" fill="hold">
                                          <p:stCondLst>
                                            <p:cond delay="0"/>
                                          </p:stCondLst>
                                        </p:cTn>
                                        <p:tgtEl>
                                          <p:spTgt spid="161"/>
                                        </p:tgtEl>
                                        <p:attrNameLst>
                                          <p:attrName>style.visibility</p:attrName>
                                        </p:attrNameLst>
                                      </p:cBhvr>
                                      <p:to>
                                        <p:strVal val="visible"/>
                                      </p:to>
                                    </p:set>
                                    <p:animEffect filter="fade" transition="in">
                                      <p:cBhvr>
                                        <p:cTn dur="1000"/>
                                        <p:tgtEl>
                                          <p:spTgt spid="161"/>
                                        </p:tgtEl>
                                      </p:cBhvr>
                                    </p:animEffect>
                                  </p:childTnLst>
                                </p:cTn>
                              </p:par>
                              <p:par>
                                <p:cTn fill="hold" nodeType="withEffect" presetClass="entr" presetID="10" presetSubtype="0">
                                  <p:stCondLst>
                                    <p:cond delay="0"/>
                                  </p:stCondLst>
                                  <p:childTnLst>
                                    <p:set>
                                      <p:cBhvr>
                                        <p:cTn dur="1" fill="hold">
                                          <p:stCondLst>
                                            <p:cond delay="0"/>
                                          </p:stCondLst>
                                        </p:cTn>
                                        <p:tgtEl>
                                          <p:spTgt spid="162"/>
                                        </p:tgtEl>
                                        <p:attrNameLst>
                                          <p:attrName>style.visibility</p:attrName>
                                        </p:attrNameLst>
                                      </p:cBhvr>
                                      <p:to>
                                        <p:strVal val="visible"/>
                                      </p:to>
                                    </p:set>
                                    <p:animEffect filter="fade" transition="in">
                                      <p:cBhvr>
                                        <p:cTn dur="1000"/>
                                        <p:tgtEl>
                                          <p:spTgt spid="162"/>
                                        </p:tgtEl>
                                      </p:cBhvr>
                                    </p:animEffect>
                                  </p:childTnLst>
                                </p:cTn>
                              </p:par>
                              <p:par>
                                <p:cTn fill="hold" nodeType="withEffect" presetClass="entr" presetID="10" presetSubtype="0">
                                  <p:stCondLst>
                                    <p:cond delay="0"/>
                                  </p:stCondLst>
                                  <p:childTnLst>
                                    <p:set>
                                      <p:cBhvr>
                                        <p:cTn dur="1" fill="hold">
                                          <p:stCondLst>
                                            <p:cond delay="0"/>
                                          </p:stCondLst>
                                        </p:cTn>
                                        <p:tgtEl>
                                          <p:spTgt spid="163"/>
                                        </p:tgtEl>
                                        <p:attrNameLst>
                                          <p:attrName>style.visibility</p:attrName>
                                        </p:attrNameLst>
                                      </p:cBhvr>
                                      <p:to>
                                        <p:strVal val="visible"/>
                                      </p:to>
                                    </p:set>
                                    <p:animEffect filter="fade" transition="in">
                                      <p:cBhvr>
                                        <p:cTn dur="1000"/>
                                        <p:tgtEl>
                                          <p:spTgt spid="163"/>
                                        </p:tgtEl>
                                      </p:cBhvr>
                                    </p:animEffect>
                                  </p:childTnLst>
                                </p:cTn>
                              </p:par>
                              <p:par>
                                <p:cTn fill="hold" nodeType="withEffect" presetClass="entr" presetID="10" presetSubtype="0">
                                  <p:stCondLst>
                                    <p:cond delay="0"/>
                                  </p:stCondLst>
                                  <p:childTnLst>
                                    <p:set>
                                      <p:cBhvr>
                                        <p:cTn dur="1" fill="hold">
                                          <p:stCondLst>
                                            <p:cond delay="0"/>
                                          </p:stCondLst>
                                        </p:cTn>
                                        <p:tgtEl>
                                          <p:spTgt spid="164"/>
                                        </p:tgtEl>
                                        <p:attrNameLst>
                                          <p:attrName>style.visibility</p:attrName>
                                        </p:attrNameLst>
                                      </p:cBhvr>
                                      <p:to>
                                        <p:strVal val="visible"/>
                                      </p:to>
                                    </p:set>
                                    <p:animEffect filter="fade" transition="in">
                                      <p:cBhvr>
                                        <p:cTn dur="1000"/>
                                        <p:tgtEl>
                                          <p:spTgt spid="164"/>
                                        </p:tgtEl>
                                      </p:cBhvr>
                                    </p:animEffect>
                                  </p:childTnLst>
                                </p:cTn>
                              </p:par>
                              <p:par>
                                <p:cTn fill="hold" nodeType="withEffect" presetClass="entr" presetID="10" presetSubtype="0">
                                  <p:stCondLst>
                                    <p:cond delay="0"/>
                                  </p:stCondLst>
                                  <p:childTnLst>
                                    <p:set>
                                      <p:cBhvr>
                                        <p:cTn dur="1" fill="hold">
                                          <p:stCondLst>
                                            <p:cond delay="0"/>
                                          </p:stCondLst>
                                        </p:cTn>
                                        <p:tgtEl>
                                          <p:spTgt spid="174"/>
                                        </p:tgtEl>
                                        <p:attrNameLst>
                                          <p:attrName>style.visibility</p:attrName>
                                        </p:attrNameLst>
                                      </p:cBhvr>
                                      <p:to>
                                        <p:strVal val="visible"/>
                                      </p:to>
                                    </p:set>
                                    <p:animEffect filter="fade" transition="in">
                                      <p:cBhvr>
                                        <p:cTn dur="1000"/>
                                        <p:tgtEl>
                                          <p:spTgt spid="174"/>
                                        </p:tgtEl>
                                      </p:cBhvr>
                                    </p:animEffect>
                                  </p:childTnLst>
                                </p:cTn>
                              </p:par>
                              <p:par>
                                <p:cTn fill="hold" nodeType="withEffect" presetClass="entr" presetID="10" presetSubtype="0">
                                  <p:stCondLst>
                                    <p:cond delay="0"/>
                                  </p:stCondLst>
                                  <p:childTnLst>
                                    <p:set>
                                      <p:cBhvr>
                                        <p:cTn dur="1" fill="hold">
                                          <p:stCondLst>
                                            <p:cond delay="0"/>
                                          </p:stCondLst>
                                        </p:cTn>
                                        <p:tgtEl>
                                          <p:spTgt spid="175"/>
                                        </p:tgtEl>
                                        <p:attrNameLst>
                                          <p:attrName>style.visibility</p:attrName>
                                        </p:attrNameLst>
                                      </p:cBhvr>
                                      <p:to>
                                        <p:strVal val="visible"/>
                                      </p:to>
                                    </p:set>
                                    <p:animEffect filter="fade" transition="in">
                                      <p:cBhvr>
                                        <p:cTn dur="1000"/>
                                        <p:tgtEl>
                                          <p:spTgt spid="175"/>
                                        </p:tgtEl>
                                      </p:cBhvr>
                                    </p:animEffect>
                                  </p:childTnLst>
                                </p:cTn>
                              </p:par>
                              <p:par>
                                <p:cTn fill="hold" nodeType="withEffect" presetClass="entr" presetID="10" presetSubtype="0">
                                  <p:stCondLst>
                                    <p:cond delay="0"/>
                                  </p:stCondLst>
                                  <p:childTnLst>
                                    <p:set>
                                      <p:cBhvr>
                                        <p:cTn dur="1" fill="hold">
                                          <p:stCondLst>
                                            <p:cond delay="0"/>
                                          </p:stCondLst>
                                        </p:cTn>
                                        <p:tgtEl>
                                          <p:spTgt spid="179"/>
                                        </p:tgtEl>
                                        <p:attrNameLst>
                                          <p:attrName>style.visibility</p:attrName>
                                        </p:attrNameLst>
                                      </p:cBhvr>
                                      <p:to>
                                        <p:strVal val="visible"/>
                                      </p:to>
                                    </p:set>
                                    <p:animEffect filter="fade" transition="in">
                                      <p:cBhvr>
                                        <p:cTn dur="1000"/>
                                        <p:tgtEl>
                                          <p:spTgt spid="17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4" name="Shape 184"/>
        <p:cNvGrpSpPr/>
        <p:nvPr/>
      </p:nvGrpSpPr>
      <p:grpSpPr>
        <a:xfrm>
          <a:off x="0" y="0"/>
          <a:ext cx="0" cy="0"/>
          <a:chOff x="0" y="0"/>
          <a:chExt cx="0" cy="0"/>
        </a:xfrm>
      </p:grpSpPr>
      <p:pic>
        <p:nvPicPr>
          <p:cNvPr id="185" name="Google Shape;185;p27"/>
          <p:cNvPicPr preferRelativeResize="0"/>
          <p:nvPr/>
        </p:nvPicPr>
        <p:blipFill>
          <a:blip r:embed="rId3">
            <a:alphaModFix/>
          </a:blip>
          <a:stretch>
            <a:fillRect/>
          </a:stretch>
        </p:blipFill>
        <p:spPr>
          <a:xfrm>
            <a:off x="0" y="376661"/>
            <a:ext cx="9144000" cy="4325363"/>
          </a:xfrm>
          <a:prstGeom prst="rect">
            <a:avLst/>
          </a:prstGeom>
          <a:noFill/>
          <a:ln>
            <a:noFill/>
          </a:ln>
        </p:spPr>
      </p:pic>
      <p:sp>
        <p:nvSpPr>
          <p:cNvPr id="186" name="Google Shape;186;p27"/>
          <p:cNvSpPr txBox="1"/>
          <p:nvPr>
            <p:ph type="title"/>
          </p:nvPr>
        </p:nvSpPr>
        <p:spPr>
          <a:xfrm>
            <a:off x="671250" y="2141250"/>
            <a:ext cx="7852200" cy="8610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3600"/>
              <a:buNone/>
            </a:pPr>
            <a:r>
              <a:rPr lang="en"/>
              <a:t>LUVOIR</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0" name="Shape 190"/>
        <p:cNvGrpSpPr/>
        <p:nvPr/>
      </p:nvGrpSpPr>
      <p:grpSpPr>
        <a:xfrm>
          <a:off x="0" y="0"/>
          <a:ext cx="0" cy="0"/>
          <a:chOff x="0" y="0"/>
          <a:chExt cx="0" cy="0"/>
        </a:xfrm>
      </p:grpSpPr>
      <p:pic>
        <p:nvPicPr>
          <p:cNvPr id="191" name="Google Shape;191;p28"/>
          <p:cNvPicPr preferRelativeResize="0"/>
          <p:nvPr/>
        </p:nvPicPr>
        <p:blipFill rotWithShape="1">
          <a:blip r:embed="rId3">
            <a:alphaModFix/>
          </a:blip>
          <a:srcRect b="39" l="0" r="0" t="49"/>
          <a:stretch/>
        </p:blipFill>
        <p:spPr>
          <a:xfrm>
            <a:off x="209549" y="1150750"/>
            <a:ext cx="3747696" cy="3732147"/>
          </a:xfrm>
          <a:prstGeom prst="rect">
            <a:avLst/>
          </a:prstGeom>
          <a:noFill/>
          <a:ln>
            <a:noFill/>
          </a:ln>
        </p:spPr>
      </p:pic>
      <p:sp>
        <p:nvSpPr>
          <p:cNvPr id="192" name="Google Shape;192;p28"/>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3000"/>
              <a:buNone/>
            </a:pPr>
            <a:r>
              <a:rPr lang="en"/>
              <a:t>Large UV / Optical / Infrared Surveyor</a:t>
            </a:r>
            <a:endParaRPr/>
          </a:p>
        </p:txBody>
      </p:sp>
      <p:pic>
        <p:nvPicPr>
          <p:cNvPr id="193" name="Google Shape;193;p28"/>
          <p:cNvPicPr preferRelativeResize="0"/>
          <p:nvPr/>
        </p:nvPicPr>
        <p:blipFill rotWithShape="1">
          <a:blip r:embed="rId4">
            <a:alphaModFix/>
          </a:blip>
          <a:srcRect b="0" l="0" r="0" t="0"/>
          <a:stretch/>
        </p:blipFill>
        <p:spPr>
          <a:xfrm>
            <a:off x="4171475" y="1616050"/>
            <a:ext cx="4737024" cy="2363474"/>
          </a:xfrm>
          <a:prstGeom prst="rect">
            <a:avLst/>
          </a:prstGeom>
          <a:noFill/>
          <a:ln>
            <a:noFill/>
          </a:ln>
        </p:spPr>
      </p:pic>
      <p:pic>
        <p:nvPicPr>
          <p:cNvPr id="194" name="Google Shape;194;p28"/>
          <p:cNvPicPr preferRelativeResize="0"/>
          <p:nvPr/>
        </p:nvPicPr>
        <p:blipFill rotWithShape="1">
          <a:blip r:embed="rId5">
            <a:alphaModFix/>
          </a:blip>
          <a:srcRect b="129" l="0" r="0" t="129"/>
          <a:stretch/>
        </p:blipFill>
        <p:spPr>
          <a:xfrm>
            <a:off x="4171475" y="1484458"/>
            <a:ext cx="4737024" cy="2744143"/>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xit" presetID="10" presetSubtype="0">
                                  <p:stCondLst>
                                    <p:cond delay="0"/>
                                  </p:stCondLst>
                                  <p:childTnLst>
                                    <p:animEffect filter="fade" transition="out">
                                      <p:cBhvr>
                                        <p:cTn dur="500"/>
                                        <p:tgtEl>
                                          <p:spTgt spid="193"/>
                                        </p:tgtEl>
                                      </p:cBhvr>
                                    </p:animEffect>
                                    <p:set>
                                      <p:cBhvr>
                                        <p:cTn dur="1" fill="hold">
                                          <p:stCondLst>
                                            <p:cond delay="500"/>
                                          </p:stCondLst>
                                        </p:cTn>
                                        <p:tgtEl>
                                          <p:spTgt spid="193"/>
                                        </p:tgtEl>
                                        <p:attrNameLst>
                                          <p:attrName>style.visibility</p:attrName>
                                        </p:attrNameLst>
                                      </p:cBhvr>
                                      <p:to>
                                        <p:strVal val="hidden"/>
                                      </p:to>
                                    </p:set>
                                  </p:childTnLst>
                                </p:cTn>
                              </p:par>
                              <p:par>
                                <p:cTn fill="hold" nodeType="withEffect" presetClass="entr" presetID="10" presetSubtype="0">
                                  <p:stCondLst>
                                    <p:cond delay="0"/>
                                  </p:stCondLst>
                                  <p:childTnLst>
                                    <p:set>
                                      <p:cBhvr>
                                        <p:cTn dur="1" fill="hold">
                                          <p:stCondLst>
                                            <p:cond delay="0"/>
                                          </p:stCondLst>
                                        </p:cTn>
                                        <p:tgtEl>
                                          <p:spTgt spid="194"/>
                                        </p:tgtEl>
                                        <p:attrNameLst>
                                          <p:attrName>style.visibility</p:attrName>
                                        </p:attrNameLst>
                                      </p:cBhvr>
                                      <p:to>
                                        <p:strVal val="visible"/>
                                      </p:to>
                                    </p:set>
                                    <p:animEffect filter="fade" transition="in">
                                      <p:cBhvr>
                                        <p:cTn dur="500"/>
                                        <p:tgtEl>
                                          <p:spTgt spid="19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8" name="Shape 198"/>
        <p:cNvGrpSpPr/>
        <p:nvPr/>
      </p:nvGrpSpPr>
      <p:grpSpPr>
        <a:xfrm>
          <a:off x="0" y="0"/>
          <a:ext cx="0" cy="0"/>
          <a:chOff x="0" y="0"/>
          <a:chExt cx="0" cy="0"/>
        </a:xfrm>
      </p:grpSpPr>
      <p:sp>
        <p:nvSpPr>
          <p:cNvPr id="199" name="Google Shape;199;p29"/>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3000"/>
              <a:buNone/>
            </a:pPr>
            <a:r>
              <a:rPr lang="en"/>
              <a:t>LUVOIR –Instruments &amp; Sensitivity</a:t>
            </a:r>
            <a:endParaRPr/>
          </a:p>
        </p:txBody>
      </p:sp>
      <p:pic>
        <p:nvPicPr>
          <p:cNvPr id="200" name="Google Shape;200;p29"/>
          <p:cNvPicPr preferRelativeResize="0"/>
          <p:nvPr/>
        </p:nvPicPr>
        <p:blipFill rotWithShape="1">
          <a:blip r:embed="rId3">
            <a:alphaModFix/>
          </a:blip>
          <a:srcRect b="268" l="0" r="0" t="278"/>
          <a:stretch/>
        </p:blipFill>
        <p:spPr>
          <a:xfrm>
            <a:off x="192575" y="1246200"/>
            <a:ext cx="8766526" cy="2994200"/>
          </a:xfrm>
          <a:prstGeom prst="rect">
            <a:avLst/>
          </a:prstGeom>
          <a:noFill/>
          <a:ln>
            <a:noFill/>
          </a:ln>
        </p:spPr>
      </p:pic>
      <p:sp>
        <p:nvSpPr>
          <p:cNvPr id="201" name="Google Shape;201;p29"/>
          <p:cNvSpPr txBox="1"/>
          <p:nvPr>
            <p:ph idx="1" type="body"/>
          </p:nvPr>
        </p:nvSpPr>
        <p:spPr>
          <a:xfrm>
            <a:off x="311700" y="1152475"/>
            <a:ext cx="8520600" cy="3416400"/>
          </a:xfrm>
          <a:prstGeom prst="rect">
            <a:avLst/>
          </a:prstGeom>
          <a:solidFill>
            <a:srgbClr val="FFFFFF">
              <a:alpha val="14510"/>
            </a:srgbClr>
          </a:solidFill>
          <a:ln>
            <a:noFill/>
          </a:ln>
        </p:spPr>
        <p:txBody>
          <a:bodyPr anchorCtr="0" anchor="t" bIns="91425" lIns="91425" spcFirstLastPara="1" rIns="91425" wrap="square" tIns="91425">
            <a:noAutofit/>
          </a:bodyPr>
          <a:lstStyle/>
          <a:p>
            <a:pPr indent="-228600" lvl="0" marL="457200" rtl="0" algn="l">
              <a:lnSpc>
                <a:spcPct val="115000"/>
              </a:lnSpc>
              <a:spcBef>
                <a:spcPts val="0"/>
              </a:spcBef>
              <a:spcAft>
                <a:spcPts val="0"/>
              </a:spcAft>
              <a:buSzPts val="1800"/>
              <a:buNone/>
            </a:pPr>
            <a:r>
              <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5" name="Shape 205"/>
        <p:cNvGrpSpPr/>
        <p:nvPr/>
      </p:nvGrpSpPr>
      <p:grpSpPr>
        <a:xfrm>
          <a:off x="0" y="0"/>
          <a:ext cx="0" cy="0"/>
          <a:chOff x="0" y="0"/>
          <a:chExt cx="0" cy="0"/>
        </a:xfrm>
      </p:grpSpPr>
      <p:pic>
        <p:nvPicPr>
          <p:cNvPr id="206" name="Google Shape;206;p30" title="LUVOIR_A_15m_Deploy_2019-07-18A.mp4">
            <a:hlinkClick r:id="rId3"/>
          </p:cNvPr>
          <p:cNvPicPr preferRelativeResize="0"/>
          <p:nvPr/>
        </p:nvPicPr>
        <p:blipFill>
          <a:blip r:embed="rId4">
            <a:alphaModFix/>
          </a:blip>
          <a:stretch>
            <a:fillRect/>
          </a:stretch>
        </p:blipFill>
        <p:spPr>
          <a:xfrm>
            <a:off x="4936300" y="288600"/>
            <a:ext cx="4207699" cy="2366825"/>
          </a:xfrm>
          <a:prstGeom prst="rect">
            <a:avLst/>
          </a:prstGeom>
          <a:noFill/>
          <a:ln>
            <a:noFill/>
          </a:ln>
        </p:spPr>
      </p:pic>
      <p:sp>
        <p:nvSpPr>
          <p:cNvPr id="207" name="Google Shape;207;p30"/>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08" name="Google Shape;208;p30"/>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t/>
            </a:r>
            <a:endParaRPr/>
          </a:p>
        </p:txBody>
      </p:sp>
      <p:pic>
        <p:nvPicPr>
          <p:cNvPr id="209" name="Google Shape;209;p30" title="LUVOIR_B_8m_Deploy_2019-07-18A.mp4">
            <a:hlinkClick r:id="rId5"/>
          </p:cNvPr>
          <p:cNvPicPr preferRelativeResize="0"/>
          <p:nvPr/>
        </p:nvPicPr>
        <p:blipFill>
          <a:blip r:embed="rId6">
            <a:alphaModFix/>
          </a:blip>
          <a:stretch>
            <a:fillRect/>
          </a:stretch>
        </p:blipFill>
        <p:spPr>
          <a:xfrm>
            <a:off x="4936295" y="2776675"/>
            <a:ext cx="4207704" cy="2366825"/>
          </a:xfrm>
          <a:prstGeom prst="rect">
            <a:avLst/>
          </a:prstGeom>
          <a:noFill/>
          <a:ln>
            <a:noFill/>
          </a:ln>
        </p:spPr>
      </p:pic>
      <p:pic>
        <p:nvPicPr>
          <p:cNvPr id="210" name="Google Shape;210;p30"/>
          <p:cNvPicPr preferRelativeResize="0"/>
          <p:nvPr/>
        </p:nvPicPr>
        <p:blipFill rotWithShape="1">
          <a:blip r:embed="rId7">
            <a:alphaModFix/>
          </a:blip>
          <a:srcRect b="109" l="0" r="0" t="109"/>
          <a:stretch/>
        </p:blipFill>
        <p:spPr>
          <a:xfrm>
            <a:off x="158038" y="1667325"/>
            <a:ext cx="4620237" cy="3476175"/>
          </a:xfrm>
          <a:prstGeom prst="rect">
            <a:avLst/>
          </a:prstGeom>
          <a:noFill/>
          <a:ln>
            <a:noFill/>
          </a:ln>
        </p:spPr>
      </p:pic>
      <p:pic>
        <p:nvPicPr>
          <p:cNvPr id="211" name="Google Shape;211;p30"/>
          <p:cNvPicPr preferRelativeResize="0"/>
          <p:nvPr/>
        </p:nvPicPr>
        <p:blipFill rotWithShape="1">
          <a:blip r:embed="rId8">
            <a:alphaModFix/>
          </a:blip>
          <a:srcRect b="0" l="0" r="0" t="7663"/>
          <a:stretch/>
        </p:blipFill>
        <p:spPr>
          <a:xfrm>
            <a:off x="0" y="10"/>
            <a:ext cx="4936300" cy="1667314"/>
          </a:xfrm>
          <a:prstGeom prst="rect">
            <a:avLst/>
          </a:prstGeom>
          <a:noFill/>
          <a:ln>
            <a:noFill/>
          </a:ln>
        </p:spPr>
      </p:pic>
      <p:sp>
        <p:nvSpPr>
          <p:cNvPr id="212" name="Google Shape;212;p30"/>
          <p:cNvSpPr txBox="1"/>
          <p:nvPr/>
        </p:nvSpPr>
        <p:spPr>
          <a:xfrm>
            <a:off x="1007750" y="1312500"/>
            <a:ext cx="2628900" cy="787500"/>
          </a:xfrm>
          <a:prstGeom prst="rect">
            <a:avLst/>
          </a:pr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3" name="Google Shape;213;p30"/>
          <p:cNvSpPr/>
          <p:nvPr/>
        </p:nvSpPr>
        <p:spPr>
          <a:xfrm>
            <a:off x="1004150" y="1312500"/>
            <a:ext cx="2628900" cy="3416400"/>
          </a:xfrm>
          <a:prstGeom prst="rect">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4" name="Google Shape;214;p30"/>
          <p:cNvSpPr txBox="1"/>
          <p:nvPr>
            <p:ph idx="4294967295" type="body"/>
          </p:nvPr>
        </p:nvSpPr>
        <p:spPr>
          <a:xfrm>
            <a:off x="1073150" y="1312500"/>
            <a:ext cx="2394900" cy="7416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800"/>
              <a:buNone/>
            </a:pPr>
            <a:r>
              <a:rPr lang="en" sz="1300">
                <a:solidFill>
                  <a:srgbClr val="000000"/>
                </a:solidFill>
              </a:rPr>
              <a:t>THE HUNT FOR OTHER EARTHS AND LIFE</a:t>
            </a:r>
            <a:endParaRPr sz="1300">
              <a:solidFill>
                <a:srgbClr val="000000"/>
              </a:solidFill>
            </a:endParaRPr>
          </a:p>
          <a:p>
            <a:pPr indent="0" lvl="0" marL="0" rtl="0" algn="l">
              <a:lnSpc>
                <a:spcPct val="115000"/>
              </a:lnSpc>
              <a:spcBef>
                <a:spcPts val="1600"/>
              </a:spcBef>
              <a:spcAft>
                <a:spcPts val="1600"/>
              </a:spcAft>
              <a:buSzPts val="1800"/>
              <a:buNone/>
            </a:pPr>
            <a:r>
              <a:t/>
            </a:r>
            <a:endParaRPr/>
          </a:p>
        </p:txBody>
      </p:sp>
      <p:pic>
        <p:nvPicPr>
          <p:cNvPr id="215" name="Google Shape;215;p30"/>
          <p:cNvPicPr preferRelativeResize="0"/>
          <p:nvPr/>
        </p:nvPicPr>
        <p:blipFill rotWithShape="1">
          <a:blip r:embed="rId9">
            <a:alphaModFix/>
          </a:blip>
          <a:srcRect b="0" l="0" r="0" t="0"/>
          <a:stretch/>
        </p:blipFill>
        <p:spPr>
          <a:xfrm>
            <a:off x="1007750" y="2173000"/>
            <a:ext cx="2605901" cy="2479625"/>
          </a:xfrm>
          <a:prstGeom prst="rect">
            <a:avLst/>
          </a:prstGeom>
          <a:noFill/>
          <a:ln>
            <a:noFill/>
          </a:ln>
        </p:spPr>
      </p:pic>
      <p:sp>
        <p:nvSpPr>
          <p:cNvPr id="216" name="Google Shape;216;p30"/>
          <p:cNvSpPr txBox="1"/>
          <p:nvPr/>
        </p:nvSpPr>
        <p:spPr>
          <a:xfrm>
            <a:off x="986650" y="2173000"/>
            <a:ext cx="2646300" cy="2479500"/>
          </a:xfrm>
          <a:prstGeom prst="rect">
            <a:avLst/>
          </a:prstGeom>
          <a:solidFill>
            <a:srgbClr val="9E9E9E">
              <a:alpha val="33150"/>
            </a:srgbClr>
          </a:solidFill>
          <a:ln>
            <a:noFill/>
          </a:ln>
        </p:spPr>
        <p:txBody>
          <a:bodyPr anchorCtr="0" anchor="t" bIns="91425" lIns="91425" spcFirstLastPara="1" rIns="91425" wrap="square" tIns="91425">
            <a:noAutofit/>
          </a:bodyPr>
          <a:lstStyle/>
          <a:p>
            <a:pPr indent="-285750" lvl="0" marL="285750" marR="0" rtl="0" algn="l">
              <a:lnSpc>
                <a:spcPct val="100000"/>
              </a:lnSpc>
              <a:spcBef>
                <a:spcPts val="0"/>
              </a:spcBef>
              <a:spcAft>
                <a:spcPts val="0"/>
              </a:spcAft>
              <a:buClr>
                <a:srgbClr val="FFFFFF"/>
              </a:buClr>
              <a:buSzPts val="1400"/>
              <a:buFont typeface="Average"/>
              <a:buChar char="●"/>
            </a:pPr>
            <a:r>
              <a:rPr b="0" i="0" lang="en" sz="1400" u="none" cap="none" strike="noStrike">
                <a:solidFill>
                  <a:srgbClr val="FFFFFF"/>
                </a:solidFill>
                <a:latin typeface="Average"/>
                <a:ea typeface="Average"/>
                <a:cs typeface="Average"/>
                <a:sym typeface="Average"/>
              </a:rPr>
              <a:t>Finding Habitable Planet Candidates</a:t>
            </a:r>
            <a:endParaRPr/>
          </a:p>
          <a:p>
            <a:pPr indent="-285750" lvl="0" marL="285750" marR="0" rtl="0" algn="l">
              <a:lnSpc>
                <a:spcPct val="100000"/>
              </a:lnSpc>
              <a:spcBef>
                <a:spcPts val="0"/>
              </a:spcBef>
              <a:spcAft>
                <a:spcPts val="0"/>
              </a:spcAft>
              <a:buClr>
                <a:srgbClr val="FFFFFF"/>
              </a:buClr>
              <a:buSzPts val="1400"/>
              <a:buFont typeface="Average"/>
              <a:buChar char="●"/>
            </a:pPr>
            <a:r>
              <a:rPr b="0" i="0" lang="en" sz="1400" u="none" cap="none" strike="noStrike">
                <a:solidFill>
                  <a:srgbClr val="FFFFFF"/>
                </a:solidFill>
                <a:latin typeface="Average"/>
                <a:ea typeface="Average"/>
                <a:cs typeface="Average"/>
                <a:sym typeface="Average"/>
              </a:rPr>
              <a:t>Searching for Biosignatures and Confirming Habitability</a:t>
            </a:r>
            <a:endParaRPr/>
          </a:p>
          <a:p>
            <a:pPr indent="-285750" lvl="0" marL="285750" marR="0" rtl="0" algn="l">
              <a:lnSpc>
                <a:spcPct val="100000"/>
              </a:lnSpc>
              <a:spcBef>
                <a:spcPts val="0"/>
              </a:spcBef>
              <a:spcAft>
                <a:spcPts val="0"/>
              </a:spcAft>
              <a:buClr>
                <a:srgbClr val="FFFFFF"/>
              </a:buClr>
              <a:buSzPts val="1400"/>
              <a:buFont typeface="Average"/>
              <a:buChar char="●"/>
            </a:pPr>
            <a:r>
              <a:rPr b="0" i="0" lang="en" sz="1400" u="none" cap="none" strike="noStrike">
                <a:solidFill>
                  <a:srgbClr val="FFFFFF"/>
                </a:solidFill>
                <a:latin typeface="Average"/>
                <a:ea typeface="Average"/>
                <a:cs typeface="Average"/>
                <a:sym typeface="Average"/>
              </a:rPr>
              <a:t>Searching for Habitable Worlds in the Solar System (ocean moons)</a:t>
            </a:r>
            <a:endParaRPr/>
          </a:p>
        </p:txBody>
      </p:sp>
      <p:sp>
        <p:nvSpPr>
          <p:cNvPr id="217" name="Google Shape;217;p30"/>
          <p:cNvSpPr txBox="1"/>
          <p:nvPr/>
        </p:nvSpPr>
        <p:spPr>
          <a:xfrm>
            <a:off x="1019750" y="3859765"/>
            <a:ext cx="2605800" cy="8310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b="0" i="0" lang="en" sz="1200" u="none" cap="none" strike="noStrike">
                <a:solidFill>
                  <a:schemeClr val="dk1"/>
                </a:solidFill>
                <a:latin typeface="Arial"/>
                <a:ea typeface="Arial"/>
                <a:cs typeface="Arial"/>
                <a:sym typeface="Arial"/>
              </a:rPr>
              <a:t>Direct Detection: Simulation of the inner solar system viewed from a distance of 12.5 parsec with 15-m LUVOIR-A</a:t>
            </a:r>
            <a:endParaRPr b="0" i="0" sz="1200" u="none" cap="none" strike="noStrike">
              <a:solidFill>
                <a:schemeClr val="dk1"/>
              </a:solidFill>
              <a:latin typeface="Arial"/>
              <a:ea typeface="Arial"/>
              <a:cs typeface="Arial"/>
              <a:sym typeface="Arial"/>
            </a:endParaRPr>
          </a:p>
        </p:txBody>
      </p:sp>
      <p:sp>
        <p:nvSpPr>
          <p:cNvPr id="218" name="Google Shape;218;p30"/>
          <p:cNvSpPr txBox="1"/>
          <p:nvPr/>
        </p:nvSpPr>
        <p:spPr>
          <a:xfrm>
            <a:off x="121350" y="1312475"/>
            <a:ext cx="2628900" cy="787500"/>
          </a:xfrm>
          <a:prstGeom prst="rect">
            <a:avLst/>
          </a:pr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9" name="Google Shape;219;p30"/>
          <p:cNvSpPr/>
          <p:nvPr/>
        </p:nvSpPr>
        <p:spPr>
          <a:xfrm>
            <a:off x="117750" y="1312475"/>
            <a:ext cx="2628900" cy="3416400"/>
          </a:xfrm>
          <a:prstGeom prst="rect">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0" name="Google Shape;220;p30"/>
          <p:cNvSpPr txBox="1"/>
          <p:nvPr>
            <p:ph idx="4294967295" type="body"/>
          </p:nvPr>
        </p:nvSpPr>
        <p:spPr>
          <a:xfrm>
            <a:off x="108175" y="1312475"/>
            <a:ext cx="2628900" cy="7875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800"/>
              <a:buNone/>
            </a:pPr>
            <a:r>
              <a:rPr b="1" lang="en" sz="1300">
                <a:solidFill>
                  <a:schemeClr val="lt1"/>
                </a:solidFill>
              </a:rPr>
              <a:t>THE STRUCTURE OF THE COSMOS (small-scale structure of dark matter) </a:t>
            </a:r>
            <a:endParaRPr sz="1500">
              <a:solidFill>
                <a:schemeClr val="lt1"/>
              </a:solidFill>
            </a:endParaRPr>
          </a:p>
          <a:p>
            <a:pPr indent="0" lvl="0" marL="0" rtl="0" algn="l">
              <a:lnSpc>
                <a:spcPct val="115000"/>
              </a:lnSpc>
              <a:spcBef>
                <a:spcPts val="1600"/>
              </a:spcBef>
              <a:spcAft>
                <a:spcPts val="1600"/>
              </a:spcAft>
              <a:buSzPts val="1800"/>
              <a:buNone/>
            </a:pPr>
            <a:r>
              <a:t/>
            </a:r>
            <a:endParaRPr/>
          </a:p>
        </p:txBody>
      </p:sp>
      <p:pic>
        <p:nvPicPr>
          <p:cNvPr id="221" name="Google Shape;221;p30"/>
          <p:cNvPicPr preferRelativeResize="0"/>
          <p:nvPr/>
        </p:nvPicPr>
        <p:blipFill rotWithShape="1">
          <a:blip r:embed="rId10">
            <a:alphaModFix/>
          </a:blip>
          <a:srcRect b="0" l="0" r="0" t="1322"/>
          <a:stretch/>
        </p:blipFill>
        <p:spPr>
          <a:xfrm>
            <a:off x="117000" y="2133247"/>
            <a:ext cx="2626050" cy="2593990"/>
          </a:xfrm>
          <a:prstGeom prst="rect">
            <a:avLst/>
          </a:prstGeom>
          <a:noFill/>
          <a:ln>
            <a:noFill/>
          </a:ln>
        </p:spPr>
      </p:pic>
      <p:sp>
        <p:nvSpPr>
          <p:cNvPr id="222" name="Google Shape;222;p30"/>
          <p:cNvSpPr txBox="1"/>
          <p:nvPr/>
        </p:nvSpPr>
        <p:spPr>
          <a:xfrm>
            <a:off x="100250" y="2133250"/>
            <a:ext cx="2646300" cy="2318400"/>
          </a:xfrm>
          <a:prstGeom prst="rect">
            <a:avLst/>
          </a:prstGeom>
          <a:noFill/>
          <a:ln>
            <a:noFill/>
          </a:ln>
        </p:spPr>
        <p:txBody>
          <a:bodyPr anchorCtr="0" anchor="t" bIns="91425" lIns="91425" spcFirstLastPara="1" rIns="91425" wrap="square" tIns="91425">
            <a:noAutofit/>
          </a:bodyPr>
          <a:lstStyle/>
          <a:p>
            <a:pPr indent="-203200" lvl="0" marL="228600" marR="0" rtl="0" algn="l">
              <a:lnSpc>
                <a:spcPct val="100000"/>
              </a:lnSpc>
              <a:spcBef>
                <a:spcPts val="0"/>
              </a:spcBef>
              <a:spcAft>
                <a:spcPts val="0"/>
              </a:spcAft>
              <a:buClr>
                <a:srgbClr val="FFFFFF"/>
              </a:buClr>
              <a:buSzPts val="1400"/>
              <a:buFont typeface="Average"/>
              <a:buChar char="●"/>
            </a:pPr>
            <a:r>
              <a:rPr lang="en">
                <a:solidFill>
                  <a:srgbClr val="FFFFFF"/>
                </a:solidFill>
                <a:latin typeface="Average"/>
                <a:ea typeface="Average"/>
                <a:cs typeface="Average"/>
                <a:sym typeface="Average"/>
              </a:rPr>
              <a:t>T</a:t>
            </a:r>
            <a:r>
              <a:rPr b="0" i="0" lang="en" sz="1400" u="none" cap="none" strike="noStrike">
                <a:solidFill>
                  <a:srgbClr val="FFFFFF"/>
                </a:solidFill>
                <a:latin typeface="Average"/>
                <a:ea typeface="Average"/>
                <a:cs typeface="Average"/>
                <a:sym typeface="Average"/>
              </a:rPr>
              <a:t>he Spatial Distribution of Low-Mass Dwarf Galaxies within 15 Mpc</a:t>
            </a:r>
            <a:r>
              <a:rPr lang="en">
                <a:solidFill>
                  <a:srgbClr val="FFFFFF"/>
                </a:solidFill>
                <a:latin typeface="Average"/>
                <a:ea typeface="Average"/>
                <a:cs typeface="Average"/>
                <a:sym typeface="Average"/>
              </a:rPr>
              <a:t> &amp; </a:t>
            </a:r>
            <a:r>
              <a:rPr lang="en">
                <a:solidFill>
                  <a:schemeClr val="dk1"/>
                </a:solidFill>
                <a:latin typeface="Average"/>
                <a:ea typeface="Average"/>
                <a:cs typeface="Average"/>
                <a:sym typeface="Average"/>
              </a:rPr>
              <a:t>the interiors of galaxies at z = 1-2.</a:t>
            </a:r>
            <a:endParaRPr/>
          </a:p>
          <a:p>
            <a:pPr indent="-203200" lvl="0" marL="228600" rtl="0" algn="l">
              <a:spcBef>
                <a:spcPts val="0"/>
              </a:spcBef>
              <a:spcAft>
                <a:spcPts val="0"/>
              </a:spcAft>
              <a:buClr>
                <a:schemeClr val="dk1"/>
              </a:buClr>
              <a:buSzPts val="1400"/>
              <a:buFont typeface="Average"/>
              <a:buChar char="●"/>
            </a:pPr>
            <a:r>
              <a:rPr lang="en">
                <a:solidFill>
                  <a:schemeClr val="dk1"/>
                </a:solidFill>
                <a:latin typeface="Average"/>
                <a:ea typeface="Average"/>
                <a:cs typeface="Average"/>
                <a:sym typeface="Average"/>
              </a:rPr>
              <a:t>High-precision astrometry for stars in dwarf spheroidal galaxies &amp; resolved stellar populations in low-z galaxies</a:t>
            </a:r>
            <a:endParaRPr/>
          </a:p>
          <a:p>
            <a:pPr indent="-203200" lvl="0" marL="228600" rtl="0" algn="l">
              <a:spcBef>
                <a:spcPts val="0"/>
              </a:spcBef>
              <a:spcAft>
                <a:spcPts val="0"/>
              </a:spcAft>
              <a:buClr>
                <a:schemeClr val="dk1"/>
              </a:buClr>
              <a:buSzPts val="1400"/>
              <a:buFont typeface="Average"/>
              <a:buChar char="●"/>
            </a:pPr>
            <a:r>
              <a:rPr lang="en">
                <a:solidFill>
                  <a:schemeClr val="dk1"/>
                </a:solidFill>
                <a:latin typeface="Average"/>
                <a:ea typeface="Average"/>
                <a:cs typeface="Average"/>
                <a:sym typeface="Average"/>
              </a:rPr>
              <a:t>Tracing ionizing light over cosmic time</a:t>
            </a:r>
            <a:endParaRPr>
              <a:solidFill>
                <a:srgbClr val="FFFFFF"/>
              </a:solidFill>
              <a:latin typeface="Average"/>
              <a:ea typeface="Average"/>
              <a:cs typeface="Average"/>
              <a:sym typeface="Average"/>
            </a:endParaRPr>
          </a:p>
        </p:txBody>
      </p:sp>
      <p:pic>
        <p:nvPicPr>
          <p:cNvPr id="223" name="Google Shape;223;p30"/>
          <p:cNvPicPr preferRelativeResize="0"/>
          <p:nvPr/>
        </p:nvPicPr>
        <p:blipFill rotWithShape="1">
          <a:blip r:embed="rId11">
            <a:alphaModFix/>
          </a:blip>
          <a:srcRect b="0" l="0" r="0" t="0"/>
          <a:stretch/>
        </p:blipFill>
        <p:spPr>
          <a:xfrm>
            <a:off x="2913500" y="2119498"/>
            <a:ext cx="2607740" cy="2607740"/>
          </a:xfrm>
          <a:prstGeom prst="rect">
            <a:avLst/>
          </a:prstGeom>
          <a:noFill/>
          <a:ln>
            <a:noFill/>
          </a:ln>
        </p:spPr>
      </p:pic>
      <p:grpSp>
        <p:nvGrpSpPr>
          <p:cNvPr id="224" name="Google Shape;224;p30"/>
          <p:cNvGrpSpPr/>
          <p:nvPr/>
        </p:nvGrpSpPr>
        <p:grpSpPr>
          <a:xfrm>
            <a:off x="2903156" y="1312475"/>
            <a:ext cx="2020707" cy="3416400"/>
            <a:chOff x="6212550" y="1304875"/>
            <a:chExt cx="2632500" cy="3416400"/>
          </a:xfrm>
        </p:grpSpPr>
        <p:sp>
          <p:nvSpPr>
            <p:cNvPr id="225" name="Google Shape;225;p30"/>
            <p:cNvSpPr/>
            <p:nvPr/>
          </p:nvSpPr>
          <p:spPr>
            <a:xfrm>
              <a:off x="6215400" y="1304875"/>
              <a:ext cx="2628900" cy="3416400"/>
            </a:xfrm>
            <a:prstGeom prst="rect">
              <a:avLst/>
            </a:prstGeom>
            <a:solidFill>
              <a:srgbClr val="000000"/>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6" name="Google Shape;226;p30"/>
            <p:cNvSpPr txBox="1"/>
            <p:nvPr/>
          </p:nvSpPr>
          <p:spPr>
            <a:xfrm>
              <a:off x="6212550" y="1304875"/>
              <a:ext cx="2632500" cy="787500"/>
            </a:xfrm>
            <a:prstGeom prst="rect">
              <a:avLst/>
            </a:prstGeom>
            <a:solidFill>
              <a:srgbClr val="00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227" name="Google Shape;227;p30"/>
          <p:cNvSpPr txBox="1"/>
          <p:nvPr>
            <p:ph idx="4294967295" type="body"/>
          </p:nvPr>
        </p:nvSpPr>
        <p:spPr>
          <a:xfrm>
            <a:off x="2915550" y="1312475"/>
            <a:ext cx="2020800" cy="787500"/>
          </a:xfrm>
          <a:prstGeom prst="rect">
            <a:avLst/>
          </a:prstGeom>
          <a:solidFill>
            <a:srgbClr val="FFFFFF"/>
          </a:solid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lnSpc>
                <a:spcPct val="115000"/>
              </a:lnSpc>
              <a:spcBef>
                <a:spcPts val="0"/>
              </a:spcBef>
              <a:spcAft>
                <a:spcPts val="1600"/>
              </a:spcAft>
              <a:buSzPts val="1800"/>
              <a:buNone/>
            </a:pPr>
            <a:r>
              <a:rPr b="1" lang="en" sz="1300">
                <a:solidFill>
                  <a:srgbClr val="000000"/>
                </a:solidFill>
              </a:rPr>
              <a:t>MAGNETIC FIELD EVERYWHERE</a:t>
            </a:r>
            <a:endParaRPr b="1" sz="1300">
              <a:solidFill>
                <a:srgbClr val="000000"/>
              </a:solidFill>
            </a:endParaRPr>
          </a:p>
        </p:txBody>
      </p:sp>
      <p:sp>
        <p:nvSpPr>
          <p:cNvPr id="228" name="Google Shape;228;p30"/>
          <p:cNvSpPr txBox="1"/>
          <p:nvPr/>
        </p:nvSpPr>
        <p:spPr>
          <a:xfrm>
            <a:off x="2864275" y="2236550"/>
            <a:ext cx="2171700" cy="2469600"/>
          </a:xfrm>
          <a:prstGeom prst="rect">
            <a:avLst/>
          </a:prstGeom>
          <a:noFill/>
          <a:ln>
            <a:noFill/>
          </a:ln>
        </p:spPr>
        <p:txBody>
          <a:bodyPr anchorCtr="0" anchor="t" bIns="91425" lIns="91425" spcFirstLastPara="1" rIns="91425" wrap="square" tIns="91425">
            <a:noAutofit/>
          </a:bodyPr>
          <a:lstStyle/>
          <a:p>
            <a:pPr indent="-203200" lvl="0" marL="228600" marR="0" rtl="0" algn="l">
              <a:lnSpc>
                <a:spcPct val="100000"/>
              </a:lnSpc>
              <a:spcBef>
                <a:spcPts val="0"/>
              </a:spcBef>
              <a:spcAft>
                <a:spcPts val="0"/>
              </a:spcAft>
              <a:buClr>
                <a:srgbClr val="FFFFFF"/>
              </a:buClr>
              <a:buSzPts val="1400"/>
              <a:buFont typeface="Average"/>
              <a:buChar char="●"/>
            </a:pPr>
            <a:r>
              <a:rPr lang="en">
                <a:solidFill>
                  <a:srgbClr val="FFFFFF"/>
                </a:solidFill>
                <a:latin typeface="Average"/>
                <a:ea typeface="Average"/>
                <a:cs typeface="Average"/>
                <a:sym typeface="Average"/>
              </a:rPr>
              <a:t>H</a:t>
            </a:r>
            <a:r>
              <a:rPr b="0" i="0" lang="en" sz="1400" u="none" cap="none" strike="noStrike">
                <a:solidFill>
                  <a:srgbClr val="FFFFFF"/>
                </a:solidFill>
                <a:latin typeface="Average"/>
                <a:ea typeface="Average"/>
                <a:cs typeface="Average"/>
                <a:sym typeface="Average"/>
              </a:rPr>
              <a:t>igh-resolution UV spectropolarimeter enables studies of a broad range of environments (explanets, AGNs, ISM, CGMs, Stars, Solar system)</a:t>
            </a:r>
            <a:endParaRPr/>
          </a:p>
          <a:p>
            <a:pPr indent="-203200" lvl="0" marL="228600" marR="0" rtl="0" algn="l">
              <a:lnSpc>
                <a:spcPct val="100000"/>
              </a:lnSpc>
              <a:spcBef>
                <a:spcPts val="0"/>
              </a:spcBef>
              <a:spcAft>
                <a:spcPts val="0"/>
              </a:spcAft>
              <a:buClr>
                <a:srgbClr val="FFFFFF"/>
              </a:buClr>
              <a:buSzPts val="1400"/>
              <a:buFont typeface="Average"/>
              <a:buChar char="●"/>
            </a:pPr>
            <a:r>
              <a:rPr lang="en">
                <a:solidFill>
                  <a:srgbClr val="FFFFFF"/>
                </a:solidFill>
                <a:latin typeface="Average"/>
                <a:ea typeface="Average"/>
                <a:cs typeface="Average"/>
                <a:sym typeface="Average"/>
              </a:rPr>
              <a:t>Measurement</a:t>
            </a:r>
            <a:r>
              <a:rPr b="0" i="0" lang="en" sz="1400" u="none" cap="none" strike="noStrike">
                <a:solidFill>
                  <a:srgbClr val="FFFFFF"/>
                </a:solidFill>
                <a:latin typeface="Average"/>
                <a:ea typeface="Average"/>
                <a:cs typeface="Average"/>
                <a:sym typeface="Average"/>
              </a:rPr>
              <a:t> of Linear polarization of UV absorption lines.</a:t>
            </a:r>
            <a:endParaRPr/>
          </a:p>
        </p:txBody>
      </p:sp>
      <p:sp>
        <p:nvSpPr>
          <p:cNvPr id="229" name="Google Shape;229;p30"/>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LUVOIR - Technical Challenge</a:t>
            </a:r>
            <a:endParaRPr/>
          </a:p>
        </p:txBody>
      </p:sp>
      <p:sp>
        <p:nvSpPr>
          <p:cNvPr id="230" name="Google Shape;230;p30"/>
          <p:cNvSpPr txBox="1"/>
          <p:nvPr/>
        </p:nvSpPr>
        <p:spPr>
          <a:xfrm>
            <a:off x="100250" y="1049800"/>
            <a:ext cx="4836000" cy="3872100"/>
          </a:xfrm>
          <a:prstGeom prst="rect">
            <a:avLst/>
          </a:prstGeom>
          <a:solidFill>
            <a:srgbClr val="202122"/>
          </a:solidFill>
          <a:ln>
            <a:noFill/>
          </a:ln>
        </p:spPr>
        <p:txBody>
          <a:bodyPr anchorCtr="0" anchor="t" bIns="91425" lIns="91425" spcFirstLastPara="1" rIns="91425" wrap="square" tIns="91425">
            <a:noAutofit/>
          </a:bodyPr>
          <a:lstStyle/>
          <a:p>
            <a:pPr indent="-203200" lvl="0" marL="228600" rtl="0" algn="l">
              <a:lnSpc>
                <a:spcPct val="115000"/>
              </a:lnSpc>
              <a:spcBef>
                <a:spcPts val="0"/>
              </a:spcBef>
              <a:spcAft>
                <a:spcPts val="0"/>
              </a:spcAft>
              <a:buClr>
                <a:srgbClr val="EFEFEF"/>
              </a:buClr>
              <a:buSzPts val="1400"/>
              <a:buChar char="●"/>
            </a:pPr>
            <a:r>
              <a:rPr b="1" lang="en">
                <a:solidFill>
                  <a:srgbClr val="FFFF00"/>
                </a:solidFill>
              </a:rPr>
              <a:t>Wavefront stability</a:t>
            </a:r>
            <a:r>
              <a:rPr lang="en">
                <a:solidFill>
                  <a:srgbClr val="EFEFEF"/>
                </a:solidFill>
              </a:rPr>
              <a:t> needed for high contrast</a:t>
            </a:r>
            <a:endParaRPr>
              <a:solidFill>
                <a:srgbClr val="EFEFEF"/>
              </a:solidFill>
            </a:endParaRPr>
          </a:p>
          <a:p>
            <a:pPr indent="-317500" lvl="1" marL="514350" rtl="0" algn="l">
              <a:lnSpc>
                <a:spcPct val="115000"/>
              </a:lnSpc>
              <a:spcBef>
                <a:spcPts val="0"/>
              </a:spcBef>
              <a:spcAft>
                <a:spcPts val="0"/>
              </a:spcAft>
              <a:buClr>
                <a:srgbClr val="EFEFEF"/>
              </a:buClr>
              <a:buSzPts val="1400"/>
              <a:buChar char="○"/>
            </a:pPr>
            <a:r>
              <a:rPr lang="en">
                <a:solidFill>
                  <a:srgbClr val="EFEFEF"/>
                </a:solidFill>
              </a:rPr>
              <a:t>An edge sensor and piezoelectric actuator control system.</a:t>
            </a:r>
            <a:endParaRPr>
              <a:solidFill>
                <a:srgbClr val="EFEFEF"/>
              </a:solidFill>
            </a:endParaRPr>
          </a:p>
          <a:p>
            <a:pPr indent="-317500" lvl="1" marL="514350" rtl="0" algn="l">
              <a:lnSpc>
                <a:spcPct val="115000"/>
              </a:lnSpc>
              <a:spcBef>
                <a:spcPts val="0"/>
              </a:spcBef>
              <a:spcAft>
                <a:spcPts val="0"/>
              </a:spcAft>
              <a:buClr>
                <a:srgbClr val="EFEFEF"/>
              </a:buClr>
              <a:buSzPts val="1400"/>
              <a:buChar char="○"/>
            </a:pPr>
            <a:r>
              <a:rPr lang="en">
                <a:solidFill>
                  <a:srgbClr val="EFEFEF"/>
                </a:solidFill>
              </a:rPr>
              <a:t>A laser metrology system</a:t>
            </a:r>
            <a:endParaRPr>
              <a:solidFill>
                <a:srgbClr val="EFEFEF"/>
              </a:solidFill>
            </a:endParaRPr>
          </a:p>
          <a:p>
            <a:pPr indent="-203200" lvl="0" marL="228600" rtl="0" algn="l">
              <a:lnSpc>
                <a:spcPct val="115000"/>
              </a:lnSpc>
              <a:spcBef>
                <a:spcPts val="0"/>
              </a:spcBef>
              <a:spcAft>
                <a:spcPts val="0"/>
              </a:spcAft>
              <a:buClr>
                <a:srgbClr val="EFEFEF"/>
              </a:buClr>
              <a:buSzPts val="1400"/>
              <a:buChar char="●"/>
            </a:pPr>
            <a:r>
              <a:rPr lang="en">
                <a:solidFill>
                  <a:srgbClr val="EFEFEF"/>
                </a:solidFill>
              </a:rPr>
              <a:t>Sunshade deployment</a:t>
            </a:r>
            <a:endParaRPr>
              <a:solidFill>
                <a:srgbClr val="EFEFEF"/>
              </a:solidFill>
            </a:endParaRPr>
          </a:p>
          <a:p>
            <a:pPr indent="-317500" lvl="1" marL="514350" rtl="0" algn="l">
              <a:lnSpc>
                <a:spcPct val="115000"/>
              </a:lnSpc>
              <a:spcBef>
                <a:spcPts val="0"/>
              </a:spcBef>
              <a:spcAft>
                <a:spcPts val="0"/>
              </a:spcAft>
              <a:buClr>
                <a:srgbClr val="EFEFEF"/>
              </a:buClr>
              <a:buSzPts val="1400"/>
              <a:buChar char="○"/>
            </a:pPr>
            <a:r>
              <a:rPr lang="en">
                <a:solidFill>
                  <a:srgbClr val="EFEFEF"/>
                </a:solidFill>
              </a:rPr>
              <a:t>different from JWST; several advantages over JWST but with new challenges</a:t>
            </a:r>
            <a:endParaRPr>
              <a:solidFill>
                <a:srgbClr val="EFEFEF"/>
              </a:solidFill>
            </a:endParaRPr>
          </a:p>
          <a:p>
            <a:pPr indent="-203200" lvl="0" marL="228600" rtl="0" algn="l">
              <a:lnSpc>
                <a:spcPct val="115000"/>
              </a:lnSpc>
              <a:spcBef>
                <a:spcPts val="0"/>
              </a:spcBef>
              <a:spcAft>
                <a:spcPts val="0"/>
              </a:spcAft>
              <a:buClr>
                <a:srgbClr val="EFEFEF"/>
              </a:buClr>
              <a:buSzPts val="1400"/>
              <a:buChar char="●"/>
            </a:pPr>
            <a:r>
              <a:rPr lang="en">
                <a:solidFill>
                  <a:srgbClr val="EFEFEF"/>
                </a:solidFill>
              </a:rPr>
              <a:t>Integration &amp; Test</a:t>
            </a:r>
            <a:endParaRPr>
              <a:solidFill>
                <a:srgbClr val="EFEFEF"/>
              </a:solidFill>
            </a:endParaRPr>
          </a:p>
          <a:p>
            <a:pPr indent="-317500" lvl="1" marL="514350" rtl="0" algn="l">
              <a:lnSpc>
                <a:spcPct val="115000"/>
              </a:lnSpc>
              <a:spcBef>
                <a:spcPts val="0"/>
              </a:spcBef>
              <a:spcAft>
                <a:spcPts val="0"/>
              </a:spcAft>
              <a:buClr>
                <a:srgbClr val="EFEFEF"/>
              </a:buClr>
              <a:buSzPts val="1400"/>
              <a:buChar char="○"/>
            </a:pPr>
            <a:r>
              <a:rPr lang="en">
                <a:solidFill>
                  <a:srgbClr val="EFEFEF"/>
                </a:solidFill>
              </a:rPr>
              <a:t>Transportation : No single facility exists that is large enough to both integrate and test</a:t>
            </a:r>
            <a:endParaRPr>
              <a:solidFill>
                <a:srgbClr val="EFEFEF"/>
              </a:solidFill>
            </a:endParaRPr>
          </a:p>
          <a:p>
            <a:pPr indent="-317500" lvl="1" marL="514350" rtl="0" algn="l">
              <a:lnSpc>
                <a:spcPct val="115000"/>
              </a:lnSpc>
              <a:spcBef>
                <a:spcPts val="0"/>
              </a:spcBef>
              <a:spcAft>
                <a:spcPts val="0"/>
              </a:spcAft>
              <a:buClr>
                <a:srgbClr val="EFEFEF"/>
              </a:buClr>
              <a:buSzPts val="1400"/>
              <a:buChar char="○"/>
            </a:pPr>
            <a:r>
              <a:rPr lang="en">
                <a:solidFill>
                  <a:srgbClr val="EFEFEF"/>
                </a:solidFill>
              </a:rPr>
              <a:t>Vibration test : There is no know mechanical shaker in the world that would be able to shake</a:t>
            </a:r>
            <a:endParaRPr>
              <a:solidFill>
                <a:srgbClr val="EFEFEF"/>
              </a:solidFill>
            </a:endParaRPr>
          </a:p>
          <a:p>
            <a:pPr indent="-203200" lvl="0" marL="228600" rtl="0" algn="l">
              <a:lnSpc>
                <a:spcPct val="115000"/>
              </a:lnSpc>
              <a:spcBef>
                <a:spcPts val="0"/>
              </a:spcBef>
              <a:spcAft>
                <a:spcPts val="0"/>
              </a:spcAft>
              <a:buClr>
                <a:srgbClr val="EFEFEF"/>
              </a:buClr>
              <a:buSzPts val="1400"/>
              <a:buChar char="●"/>
            </a:pPr>
            <a:r>
              <a:rPr lang="en">
                <a:solidFill>
                  <a:srgbClr val="EFEFEF"/>
                </a:solidFill>
              </a:rPr>
              <a:t>Returning the fully deployed LUVOIR to cis-lunar space for servincing at the Gateway??</a:t>
            </a:r>
            <a:endParaRPr>
              <a:solidFill>
                <a:srgbClr val="EFEFEF"/>
              </a:solidFil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206"/>
                                        </p:tgtEl>
                                        <p:attrNameLst>
                                          <p:attrName>style.visibility</p:attrName>
                                        </p:attrNameLst>
                                      </p:cBhvr>
                                      <p:to>
                                        <p:strVal val="visible"/>
                                      </p:to>
                                    </p:set>
                                    <p:animEffect filter="fade" transition="in">
                                      <p:cBhvr>
                                        <p:cTn dur="1000"/>
                                        <p:tgtEl>
                                          <p:spTgt spid="206"/>
                                        </p:tgtEl>
                                      </p:cBhvr>
                                    </p:animEffect>
                                  </p:childTnLst>
                                </p:cTn>
                              </p:par>
                              <p:par>
                                <p:cTn fill="hold" nodeType="withEffect" presetClass="entr" presetID="10" presetSubtype="0">
                                  <p:stCondLst>
                                    <p:cond delay="0"/>
                                  </p:stCondLst>
                                  <p:childTnLst>
                                    <p:set>
                                      <p:cBhvr>
                                        <p:cTn dur="1" fill="hold">
                                          <p:stCondLst>
                                            <p:cond delay="0"/>
                                          </p:stCondLst>
                                        </p:cTn>
                                        <p:tgtEl>
                                          <p:spTgt spid="209"/>
                                        </p:tgtEl>
                                        <p:attrNameLst>
                                          <p:attrName>style.visibility</p:attrName>
                                        </p:attrNameLst>
                                      </p:cBhvr>
                                      <p:to>
                                        <p:strVal val="visible"/>
                                      </p:to>
                                    </p:set>
                                    <p:animEffect filter="fade" transition="in">
                                      <p:cBhvr>
                                        <p:cTn dur="1000"/>
                                        <p:tgtEl>
                                          <p:spTgt spid="20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1"/>
                                        </p:tgtEl>
                                        <p:attrNameLst>
                                          <p:attrName>style.visibility</p:attrName>
                                        </p:attrNameLst>
                                      </p:cBhvr>
                                      <p:to>
                                        <p:strVal val="visible"/>
                                      </p:to>
                                    </p:set>
                                    <p:animEffect filter="fade" transition="in">
                                      <p:cBhvr>
                                        <p:cTn dur="1000"/>
                                        <p:tgtEl>
                                          <p:spTgt spid="211"/>
                                        </p:tgtEl>
                                      </p:cBhvr>
                                    </p:animEffect>
                                  </p:childTnLst>
                                </p:cTn>
                              </p:par>
                              <p:par>
                                <p:cTn fill="hold" nodeType="withEffect" presetClass="entr" presetID="10" presetSubtype="0">
                                  <p:stCondLst>
                                    <p:cond delay="0"/>
                                  </p:stCondLst>
                                  <p:childTnLst>
                                    <p:set>
                                      <p:cBhvr>
                                        <p:cTn dur="1" fill="hold">
                                          <p:stCondLst>
                                            <p:cond delay="0"/>
                                          </p:stCondLst>
                                        </p:cTn>
                                        <p:tgtEl>
                                          <p:spTgt spid="210"/>
                                        </p:tgtEl>
                                        <p:attrNameLst>
                                          <p:attrName>style.visibility</p:attrName>
                                        </p:attrNameLst>
                                      </p:cBhvr>
                                      <p:to>
                                        <p:strVal val="visible"/>
                                      </p:to>
                                    </p:set>
                                    <p:animEffect filter="fade" transition="in">
                                      <p:cBhvr>
                                        <p:cTn dur="1000"/>
                                        <p:tgtEl>
                                          <p:spTgt spid="21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2"/>
                                        </p:tgtEl>
                                        <p:attrNameLst>
                                          <p:attrName>style.visibility</p:attrName>
                                        </p:attrNameLst>
                                      </p:cBhvr>
                                      <p:to>
                                        <p:strVal val="visible"/>
                                      </p:to>
                                    </p:set>
                                    <p:animEffect filter="fade" transition="in">
                                      <p:cBhvr>
                                        <p:cTn dur="1000"/>
                                        <p:tgtEl>
                                          <p:spTgt spid="212"/>
                                        </p:tgtEl>
                                      </p:cBhvr>
                                    </p:animEffect>
                                  </p:childTnLst>
                                </p:cTn>
                              </p:par>
                              <p:par>
                                <p:cTn fill="hold" nodeType="withEffect" presetClass="entr" presetID="10" presetSubtype="0">
                                  <p:stCondLst>
                                    <p:cond delay="0"/>
                                  </p:stCondLst>
                                  <p:childTnLst>
                                    <p:set>
                                      <p:cBhvr>
                                        <p:cTn dur="1" fill="hold">
                                          <p:stCondLst>
                                            <p:cond delay="0"/>
                                          </p:stCondLst>
                                        </p:cTn>
                                        <p:tgtEl>
                                          <p:spTgt spid="213"/>
                                        </p:tgtEl>
                                        <p:attrNameLst>
                                          <p:attrName>style.visibility</p:attrName>
                                        </p:attrNameLst>
                                      </p:cBhvr>
                                      <p:to>
                                        <p:strVal val="visible"/>
                                      </p:to>
                                    </p:set>
                                    <p:animEffect filter="fade" transition="in">
                                      <p:cBhvr>
                                        <p:cTn dur="1000"/>
                                        <p:tgtEl>
                                          <p:spTgt spid="213"/>
                                        </p:tgtEl>
                                      </p:cBhvr>
                                    </p:animEffect>
                                  </p:childTnLst>
                                </p:cTn>
                              </p:par>
                              <p:par>
                                <p:cTn fill="hold" nodeType="withEffect" presetClass="entr" presetID="10" presetSubtype="0">
                                  <p:stCondLst>
                                    <p:cond delay="0"/>
                                  </p:stCondLst>
                                  <p:childTnLst>
                                    <p:set>
                                      <p:cBhvr>
                                        <p:cTn dur="1" fill="hold">
                                          <p:stCondLst>
                                            <p:cond delay="0"/>
                                          </p:stCondLst>
                                        </p:cTn>
                                        <p:tgtEl>
                                          <p:spTgt spid="214"/>
                                        </p:tgtEl>
                                        <p:attrNameLst>
                                          <p:attrName>style.visibility</p:attrName>
                                        </p:attrNameLst>
                                      </p:cBhvr>
                                      <p:to>
                                        <p:strVal val="visible"/>
                                      </p:to>
                                    </p:set>
                                    <p:animEffect filter="fade" transition="in">
                                      <p:cBhvr>
                                        <p:cTn dur="1000"/>
                                        <p:tgtEl>
                                          <p:spTgt spid="214"/>
                                        </p:tgtEl>
                                      </p:cBhvr>
                                    </p:animEffect>
                                  </p:childTnLst>
                                </p:cTn>
                              </p:par>
                              <p:par>
                                <p:cTn fill="hold" nodeType="withEffect" presetClass="entr" presetID="10" presetSubtype="0">
                                  <p:stCondLst>
                                    <p:cond delay="0"/>
                                  </p:stCondLst>
                                  <p:childTnLst>
                                    <p:set>
                                      <p:cBhvr>
                                        <p:cTn dur="1" fill="hold">
                                          <p:stCondLst>
                                            <p:cond delay="0"/>
                                          </p:stCondLst>
                                        </p:cTn>
                                        <p:tgtEl>
                                          <p:spTgt spid="215"/>
                                        </p:tgtEl>
                                        <p:attrNameLst>
                                          <p:attrName>style.visibility</p:attrName>
                                        </p:attrNameLst>
                                      </p:cBhvr>
                                      <p:to>
                                        <p:strVal val="visible"/>
                                      </p:to>
                                    </p:set>
                                    <p:animEffect filter="fade" transition="in">
                                      <p:cBhvr>
                                        <p:cTn dur="1000"/>
                                        <p:tgtEl>
                                          <p:spTgt spid="215"/>
                                        </p:tgtEl>
                                      </p:cBhvr>
                                    </p:animEffect>
                                  </p:childTnLst>
                                </p:cTn>
                              </p:par>
                              <p:par>
                                <p:cTn fill="hold" nodeType="withEffect" presetClass="entr" presetID="10" presetSubtype="0">
                                  <p:stCondLst>
                                    <p:cond delay="0"/>
                                  </p:stCondLst>
                                  <p:childTnLst>
                                    <p:set>
                                      <p:cBhvr>
                                        <p:cTn dur="1" fill="hold">
                                          <p:stCondLst>
                                            <p:cond delay="0"/>
                                          </p:stCondLst>
                                        </p:cTn>
                                        <p:tgtEl>
                                          <p:spTgt spid="217"/>
                                        </p:tgtEl>
                                        <p:attrNameLst>
                                          <p:attrName>style.visibility</p:attrName>
                                        </p:attrNameLst>
                                      </p:cBhvr>
                                      <p:to>
                                        <p:strVal val="visible"/>
                                      </p:to>
                                    </p:set>
                                    <p:animEffect filter="fade" transition="in">
                                      <p:cBhvr>
                                        <p:cTn dur="1000"/>
                                        <p:tgtEl>
                                          <p:spTgt spid="21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6"/>
                                        </p:tgtEl>
                                        <p:attrNameLst>
                                          <p:attrName>style.visibility</p:attrName>
                                        </p:attrNameLst>
                                      </p:cBhvr>
                                      <p:to>
                                        <p:strVal val="visible"/>
                                      </p:to>
                                    </p:set>
                                    <p:animEffect filter="fade" transition="in">
                                      <p:cBhvr>
                                        <p:cTn dur="1000"/>
                                        <p:tgtEl>
                                          <p:spTgt spid="21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8"/>
                                        </p:tgtEl>
                                        <p:attrNameLst>
                                          <p:attrName>style.visibility</p:attrName>
                                        </p:attrNameLst>
                                      </p:cBhvr>
                                      <p:to>
                                        <p:strVal val="visible"/>
                                      </p:to>
                                    </p:set>
                                    <p:animEffect filter="fade" transition="in">
                                      <p:cBhvr>
                                        <p:cTn dur="1000"/>
                                        <p:tgtEl>
                                          <p:spTgt spid="218"/>
                                        </p:tgtEl>
                                      </p:cBhvr>
                                    </p:animEffect>
                                  </p:childTnLst>
                                </p:cTn>
                              </p:par>
                              <p:par>
                                <p:cTn fill="hold" nodeType="withEffect" presetClass="entr" presetID="10" presetSubtype="0">
                                  <p:stCondLst>
                                    <p:cond delay="0"/>
                                  </p:stCondLst>
                                  <p:childTnLst>
                                    <p:set>
                                      <p:cBhvr>
                                        <p:cTn dur="1" fill="hold">
                                          <p:stCondLst>
                                            <p:cond delay="0"/>
                                          </p:stCondLst>
                                        </p:cTn>
                                        <p:tgtEl>
                                          <p:spTgt spid="219"/>
                                        </p:tgtEl>
                                        <p:attrNameLst>
                                          <p:attrName>style.visibility</p:attrName>
                                        </p:attrNameLst>
                                      </p:cBhvr>
                                      <p:to>
                                        <p:strVal val="visible"/>
                                      </p:to>
                                    </p:set>
                                    <p:animEffect filter="fade" transition="in">
                                      <p:cBhvr>
                                        <p:cTn dur="1000"/>
                                        <p:tgtEl>
                                          <p:spTgt spid="219"/>
                                        </p:tgtEl>
                                      </p:cBhvr>
                                    </p:animEffect>
                                  </p:childTnLst>
                                </p:cTn>
                              </p:par>
                              <p:par>
                                <p:cTn fill="hold" nodeType="withEffect" presetClass="entr" presetID="10" presetSubtype="0">
                                  <p:stCondLst>
                                    <p:cond delay="0"/>
                                  </p:stCondLst>
                                  <p:childTnLst>
                                    <p:set>
                                      <p:cBhvr>
                                        <p:cTn dur="1" fill="hold">
                                          <p:stCondLst>
                                            <p:cond delay="0"/>
                                          </p:stCondLst>
                                        </p:cTn>
                                        <p:tgtEl>
                                          <p:spTgt spid="220"/>
                                        </p:tgtEl>
                                        <p:attrNameLst>
                                          <p:attrName>style.visibility</p:attrName>
                                        </p:attrNameLst>
                                      </p:cBhvr>
                                      <p:to>
                                        <p:strVal val="visible"/>
                                      </p:to>
                                    </p:set>
                                    <p:animEffect filter="fade" transition="in">
                                      <p:cBhvr>
                                        <p:cTn dur="1000"/>
                                        <p:tgtEl>
                                          <p:spTgt spid="220"/>
                                        </p:tgtEl>
                                      </p:cBhvr>
                                    </p:animEffect>
                                  </p:childTnLst>
                                </p:cTn>
                              </p:par>
                              <p:par>
                                <p:cTn fill="hold" nodeType="withEffect" presetClass="entr" presetID="10" presetSubtype="0">
                                  <p:stCondLst>
                                    <p:cond delay="0"/>
                                  </p:stCondLst>
                                  <p:childTnLst>
                                    <p:set>
                                      <p:cBhvr>
                                        <p:cTn dur="1" fill="hold">
                                          <p:stCondLst>
                                            <p:cond delay="0"/>
                                          </p:stCondLst>
                                        </p:cTn>
                                        <p:tgtEl>
                                          <p:spTgt spid="221"/>
                                        </p:tgtEl>
                                        <p:attrNameLst>
                                          <p:attrName>style.visibility</p:attrName>
                                        </p:attrNameLst>
                                      </p:cBhvr>
                                      <p:to>
                                        <p:strVal val="visible"/>
                                      </p:to>
                                    </p:set>
                                    <p:animEffect filter="fade" transition="in">
                                      <p:cBhvr>
                                        <p:cTn dur="1000"/>
                                        <p:tgtEl>
                                          <p:spTgt spid="221"/>
                                        </p:tgtEl>
                                      </p:cBhvr>
                                    </p:animEffect>
                                  </p:childTnLst>
                                </p:cTn>
                              </p:par>
                              <p:par>
                                <p:cTn fill="hold" nodeType="withEffect" presetClass="entr" presetID="10" presetSubtype="0">
                                  <p:stCondLst>
                                    <p:cond delay="0"/>
                                  </p:stCondLst>
                                  <p:childTnLst>
                                    <p:set>
                                      <p:cBhvr>
                                        <p:cTn dur="1" fill="hold">
                                          <p:stCondLst>
                                            <p:cond delay="0"/>
                                          </p:stCondLst>
                                        </p:cTn>
                                        <p:tgtEl>
                                          <p:spTgt spid="222"/>
                                        </p:tgtEl>
                                        <p:attrNameLst>
                                          <p:attrName>style.visibility</p:attrName>
                                        </p:attrNameLst>
                                      </p:cBhvr>
                                      <p:to>
                                        <p:strVal val="visible"/>
                                      </p:to>
                                    </p:set>
                                    <p:animEffect filter="fade" transition="in">
                                      <p:cBhvr>
                                        <p:cTn dur="1000"/>
                                        <p:tgtEl>
                                          <p:spTgt spid="222"/>
                                        </p:tgtEl>
                                      </p:cBhvr>
                                    </p:animEffect>
                                  </p:childTnLst>
                                </p:cTn>
                              </p:par>
                              <p:par>
                                <p:cTn fill="hold" nodeType="withEffect" presetClass="entr" presetID="10" presetSubtype="0">
                                  <p:stCondLst>
                                    <p:cond delay="0"/>
                                  </p:stCondLst>
                                  <p:childTnLst>
                                    <p:set>
                                      <p:cBhvr>
                                        <p:cTn dur="1" fill="hold">
                                          <p:stCondLst>
                                            <p:cond delay="0"/>
                                          </p:stCondLst>
                                        </p:cTn>
                                        <p:tgtEl>
                                          <p:spTgt spid="223"/>
                                        </p:tgtEl>
                                        <p:attrNameLst>
                                          <p:attrName>style.visibility</p:attrName>
                                        </p:attrNameLst>
                                      </p:cBhvr>
                                      <p:to>
                                        <p:strVal val="visible"/>
                                      </p:to>
                                    </p:set>
                                    <p:animEffect filter="fade" transition="in">
                                      <p:cBhvr>
                                        <p:cTn dur="1000"/>
                                        <p:tgtEl>
                                          <p:spTgt spid="223"/>
                                        </p:tgtEl>
                                      </p:cBhvr>
                                    </p:animEffect>
                                  </p:childTnLst>
                                </p:cTn>
                              </p:par>
                              <p:par>
                                <p:cTn fill="hold" nodeType="withEffect" presetClass="entr" presetID="10" presetSubtype="0">
                                  <p:stCondLst>
                                    <p:cond delay="0"/>
                                  </p:stCondLst>
                                  <p:childTnLst>
                                    <p:set>
                                      <p:cBhvr>
                                        <p:cTn dur="1" fill="hold">
                                          <p:stCondLst>
                                            <p:cond delay="0"/>
                                          </p:stCondLst>
                                        </p:cTn>
                                        <p:tgtEl>
                                          <p:spTgt spid="224"/>
                                        </p:tgtEl>
                                        <p:attrNameLst>
                                          <p:attrName>style.visibility</p:attrName>
                                        </p:attrNameLst>
                                      </p:cBhvr>
                                      <p:to>
                                        <p:strVal val="visible"/>
                                      </p:to>
                                    </p:set>
                                    <p:animEffect filter="fade" transition="in">
                                      <p:cBhvr>
                                        <p:cTn dur="1000"/>
                                        <p:tgtEl>
                                          <p:spTgt spid="224"/>
                                        </p:tgtEl>
                                      </p:cBhvr>
                                    </p:animEffect>
                                  </p:childTnLst>
                                </p:cTn>
                              </p:par>
                              <p:par>
                                <p:cTn fill="hold" nodeType="withEffect" presetClass="entr" presetID="10" presetSubtype="0">
                                  <p:stCondLst>
                                    <p:cond delay="0"/>
                                  </p:stCondLst>
                                  <p:childTnLst>
                                    <p:set>
                                      <p:cBhvr>
                                        <p:cTn dur="1" fill="hold">
                                          <p:stCondLst>
                                            <p:cond delay="0"/>
                                          </p:stCondLst>
                                        </p:cTn>
                                        <p:tgtEl>
                                          <p:spTgt spid="227"/>
                                        </p:tgtEl>
                                        <p:attrNameLst>
                                          <p:attrName>style.visibility</p:attrName>
                                        </p:attrNameLst>
                                      </p:cBhvr>
                                      <p:to>
                                        <p:strVal val="visible"/>
                                      </p:to>
                                    </p:set>
                                    <p:animEffect filter="fade" transition="in">
                                      <p:cBhvr>
                                        <p:cTn dur="1000"/>
                                        <p:tgtEl>
                                          <p:spTgt spid="227"/>
                                        </p:tgtEl>
                                      </p:cBhvr>
                                    </p:animEffect>
                                  </p:childTnLst>
                                </p:cTn>
                              </p:par>
                              <p:par>
                                <p:cTn fill="hold" nodeType="withEffect" presetClass="entr" presetID="10" presetSubtype="0">
                                  <p:stCondLst>
                                    <p:cond delay="0"/>
                                  </p:stCondLst>
                                  <p:childTnLst>
                                    <p:set>
                                      <p:cBhvr>
                                        <p:cTn dur="1" fill="hold">
                                          <p:stCondLst>
                                            <p:cond delay="0"/>
                                          </p:stCondLst>
                                        </p:cTn>
                                        <p:tgtEl>
                                          <p:spTgt spid="228"/>
                                        </p:tgtEl>
                                        <p:attrNameLst>
                                          <p:attrName>style.visibility</p:attrName>
                                        </p:attrNameLst>
                                      </p:cBhvr>
                                      <p:to>
                                        <p:strVal val="visible"/>
                                      </p:to>
                                    </p:set>
                                    <p:animEffect filter="fade" transition="in">
                                      <p:cBhvr>
                                        <p:cTn dur="1000"/>
                                        <p:tgtEl>
                                          <p:spTgt spid="22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9"/>
                                        </p:tgtEl>
                                        <p:attrNameLst>
                                          <p:attrName>style.visibility</p:attrName>
                                        </p:attrNameLst>
                                      </p:cBhvr>
                                      <p:to>
                                        <p:strVal val="visible"/>
                                      </p:to>
                                    </p:set>
                                    <p:animEffect filter="fade" transition="in">
                                      <p:cBhvr>
                                        <p:cTn dur="1000"/>
                                        <p:tgtEl>
                                          <p:spTgt spid="229"/>
                                        </p:tgtEl>
                                      </p:cBhvr>
                                    </p:animEffect>
                                  </p:childTnLst>
                                </p:cTn>
                              </p:par>
                              <p:par>
                                <p:cTn fill="hold" nodeType="withEffect" presetClass="entr" presetID="10" presetSubtype="0">
                                  <p:stCondLst>
                                    <p:cond delay="0"/>
                                  </p:stCondLst>
                                  <p:childTnLst>
                                    <p:set>
                                      <p:cBhvr>
                                        <p:cTn dur="1" fill="hold">
                                          <p:stCondLst>
                                            <p:cond delay="0"/>
                                          </p:stCondLst>
                                        </p:cTn>
                                        <p:tgtEl>
                                          <p:spTgt spid="230"/>
                                        </p:tgtEl>
                                        <p:attrNameLst>
                                          <p:attrName>style.visibility</p:attrName>
                                        </p:attrNameLst>
                                      </p:cBhvr>
                                      <p:to>
                                        <p:strVal val="visible"/>
                                      </p:to>
                                    </p:set>
                                    <p:animEffect filter="fade" transition="in">
                                      <p:cBhvr>
                                        <p:cTn dur="1000"/>
                                        <p:tgtEl>
                                          <p:spTgt spid="23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34" name="Shape 234"/>
        <p:cNvGrpSpPr/>
        <p:nvPr/>
      </p:nvGrpSpPr>
      <p:grpSpPr>
        <a:xfrm>
          <a:off x="0" y="0"/>
          <a:ext cx="0" cy="0"/>
          <a:chOff x="0" y="0"/>
          <a:chExt cx="0" cy="0"/>
        </a:xfrm>
      </p:grpSpPr>
      <p:sp>
        <p:nvSpPr>
          <p:cNvPr id="235" name="Google Shape;235;p31"/>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36" name="Google Shape;236;p31"/>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t/>
            </a:r>
            <a:endParaRPr/>
          </a:p>
        </p:txBody>
      </p:sp>
      <p:pic>
        <p:nvPicPr>
          <p:cNvPr id="237" name="Google Shape;237;p31" title="LUVOIR_A_15m_Deploy_2019-07-18A.mp4">
            <a:hlinkClick r:id="rId3"/>
          </p:cNvPr>
          <p:cNvPicPr preferRelativeResize="0"/>
          <p:nvPr/>
        </p:nvPicPr>
        <p:blipFill>
          <a:blip r:embed="rId4">
            <a:alphaModFix/>
          </a:blip>
          <a:stretch>
            <a:fillRect/>
          </a:stretch>
        </p:blipFill>
        <p:spPr>
          <a:xfrm>
            <a:off x="4936300" y="288600"/>
            <a:ext cx="4207699" cy="2366825"/>
          </a:xfrm>
          <a:prstGeom prst="rect">
            <a:avLst/>
          </a:prstGeom>
          <a:noFill/>
          <a:ln>
            <a:noFill/>
          </a:ln>
        </p:spPr>
      </p:pic>
      <p:pic>
        <p:nvPicPr>
          <p:cNvPr id="238" name="Google Shape;238;p31" title="LUVOIR_B_8m_Deploy_2019-07-18A.mp4">
            <a:hlinkClick r:id="rId5"/>
          </p:cNvPr>
          <p:cNvPicPr preferRelativeResize="0"/>
          <p:nvPr/>
        </p:nvPicPr>
        <p:blipFill>
          <a:blip r:embed="rId6">
            <a:alphaModFix/>
          </a:blip>
          <a:stretch>
            <a:fillRect/>
          </a:stretch>
        </p:blipFill>
        <p:spPr>
          <a:xfrm>
            <a:off x="4936295" y="2776675"/>
            <a:ext cx="4207704" cy="2366825"/>
          </a:xfrm>
          <a:prstGeom prst="rect">
            <a:avLst/>
          </a:prstGeom>
          <a:noFill/>
          <a:ln>
            <a:noFill/>
          </a:ln>
        </p:spPr>
      </p:pic>
      <p:pic>
        <p:nvPicPr>
          <p:cNvPr id="239" name="Google Shape;239;p31"/>
          <p:cNvPicPr preferRelativeResize="0"/>
          <p:nvPr/>
        </p:nvPicPr>
        <p:blipFill rotWithShape="1">
          <a:blip r:embed="rId7">
            <a:alphaModFix/>
          </a:blip>
          <a:srcRect b="109" l="0" r="0" t="109"/>
          <a:stretch/>
        </p:blipFill>
        <p:spPr>
          <a:xfrm>
            <a:off x="158038" y="1667325"/>
            <a:ext cx="4620237" cy="3476175"/>
          </a:xfrm>
          <a:prstGeom prst="rect">
            <a:avLst/>
          </a:prstGeom>
          <a:noFill/>
          <a:ln>
            <a:noFill/>
          </a:ln>
        </p:spPr>
      </p:pic>
      <p:pic>
        <p:nvPicPr>
          <p:cNvPr id="240" name="Google Shape;240;p31"/>
          <p:cNvPicPr preferRelativeResize="0"/>
          <p:nvPr/>
        </p:nvPicPr>
        <p:blipFill rotWithShape="1">
          <a:blip r:embed="rId8">
            <a:alphaModFix/>
          </a:blip>
          <a:srcRect b="0" l="0" r="0" t="7663"/>
          <a:stretch/>
        </p:blipFill>
        <p:spPr>
          <a:xfrm>
            <a:off x="0" y="10"/>
            <a:ext cx="4936300" cy="1667314"/>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237"/>
                                        </p:tgtEl>
                                        <p:attrNameLst>
                                          <p:attrName>style.visibility</p:attrName>
                                        </p:attrNameLst>
                                      </p:cBhvr>
                                      <p:to>
                                        <p:strVal val="visible"/>
                                      </p:to>
                                    </p:set>
                                    <p:animEffect filter="fade" transition="in">
                                      <p:cBhvr>
                                        <p:cTn dur="1000"/>
                                        <p:tgtEl>
                                          <p:spTgt spid="237"/>
                                        </p:tgtEl>
                                      </p:cBhvr>
                                    </p:animEffect>
                                  </p:childTnLst>
                                </p:cTn>
                              </p:par>
                              <p:par>
                                <p:cTn fill="hold" nodeType="withEffect" presetClass="entr" presetID="10" presetSubtype="0">
                                  <p:stCondLst>
                                    <p:cond delay="0"/>
                                  </p:stCondLst>
                                  <p:childTnLst>
                                    <p:set>
                                      <p:cBhvr>
                                        <p:cTn dur="1" fill="hold">
                                          <p:stCondLst>
                                            <p:cond delay="0"/>
                                          </p:stCondLst>
                                        </p:cTn>
                                        <p:tgtEl>
                                          <p:spTgt spid="238"/>
                                        </p:tgtEl>
                                        <p:attrNameLst>
                                          <p:attrName>style.visibility</p:attrName>
                                        </p:attrNameLst>
                                      </p:cBhvr>
                                      <p:to>
                                        <p:strVal val="visible"/>
                                      </p:to>
                                    </p:set>
                                    <p:animEffect filter="fade" transition="in">
                                      <p:cBhvr>
                                        <p:cTn dur="1000"/>
                                        <p:tgtEl>
                                          <p:spTgt spid="23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44" name="Shape 244"/>
        <p:cNvGrpSpPr/>
        <p:nvPr/>
      </p:nvGrpSpPr>
      <p:grpSpPr>
        <a:xfrm>
          <a:off x="0" y="0"/>
          <a:ext cx="0" cy="0"/>
          <a:chOff x="0" y="0"/>
          <a:chExt cx="0" cy="0"/>
        </a:xfrm>
      </p:grpSpPr>
      <p:sp>
        <p:nvSpPr>
          <p:cNvPr id="245" name="Google Shape;245;p32"/>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3000"/>
              <a:buFont typeface="Arial"/>
              <a:buNone/>
            </a:pPr>
            <a:r>
              <a:rPr lang="en"/>
              <a:t>LUVOIR - Key Science</a:t>
            </a:r>
            <a:endParaRPr/>
          </a:p>
        </p:txBody>
      </p:sp>
      <p:sp>
        <p:nvSpPr>
          <p:cNvPr id="246" name="Google Shape;246;p32"/>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t/>
            </a:r>
            <a:endParaRPr/>
          </a:p>
        </p:txBody>
      </p:sp>
      <p:pic>
        <p:nvPicPr>
          <p:cNvPr id="247" name="Google Shape;247;p32" title="LUVOIR_A_15m_Deploy_2019-07-18A.mp4">
            <a:hlinkClick r:id="rId3"/>
          </p:cNvPr>
          <p:cNvPicPr preferRelativeResize="0"/>
          <p:nvPr/>
        </p:nvPicPr>
        <p:blipFill>
          <a:blip r:embed="rId4">
            <a:alphaModFix/>
          </a:blip>
          <a:stretch>
            <a:fillRect/>
          </a:stretch>
        </p:blipFill>
        <p:spPr>
          <a:xfrm>
            <a:off x="4936300" y="288600"/>
            <a:ext cx="4207699" cy="2366825"/>
          </a:xfrm>
          <a:prstGeom prst="rect">
            <a:avLst/>
          </a:prstGeom>
          <a:noFill/>
          <a:ln>
            <a:noFill/>
          </a:ln>
        </p:spPr>
      </p:pic>
      <p:pic>
        <p:nvPicPr>
          <p:cNvPr id="248" name="Google Shape;248;p32" title="LUVOIR_B_8m_Deploy_2019-07-18A.mp4">
            <a:hlinkClick r:id="rId5"/>
          </p:cNvPr>
          <p:cNvPicPr preferRelativeResize="0"/>
          <p:nvPr/>
        </p:nvPicPr>
        <p:blipFill>
          <a:blip r:embed="rId6">
            <a:alphaModFix/>
          </a:blip>
          <a:stretch>
            <a:fillRect/>
          </a:stretch>
        </p:blipFill>
        <p:spPr>
          <a:xfrm>
            <a:off x="4936295" y="2776675"/>
            <a:ext cx="4207704" cy="2366825"/>
          </a:xfrm>
          <a:prstGeom prst="rect">
            <a:avLst/>
          </a:prstGeom>
          <a:noFill/>
          <a:ln>
            <a:noFill/>
          </a:ln>
        </p:spPr>
      </p:pic>
      <p:sp>
        <p:nvSpPr>
          <p:cNvPr id="249" name="Google Shape;249;p32"/>
          <p:cNvSpPr txBox="1"/>
          <p:nvPr/>
        </p:nvSpPr>
        <p:spPr>
          <a:xfrm>
            <a:off x="1007750" y="1312500"/>
            <a:ext cx="2628900" cy="787500"/>
          </a:xfrm>
          <a:prstGeom prst="rect">
            <a:avLst/>
          </a:pr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0" name="Google Shape;250;p32"/>
          <p:cNvSpPr/>
          <p:nvPr/>
        </p:nvSpPr>
        <p:spPr>
          <a:xfrm>
            <a:off x="1004150" y="1312500"/>
            <a:ext cx="2628900" cy="3416400"/>
          </a:xfrm>
          <a:prstGeom prst="rect">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1" name="Google Shape;251;p32"/>
          <p:cNvSpPr txBox="1"/>
          <p:nvPr>
            <p:ph idx="4294967295" type="body"/>
          </p:nvPr>
        </p:nvSpPr>
        <p:spPr>
          <a:xfrm>
            <a:off x="1073150" y="1312500"/>
            <a:ext cx="2394900" cy="7416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800"/>
              <a:buNone/>
            </a:pPr>
            <a:r>
              <a:rPr lang="en" sz="1300">
                <a:solidFill>
                  <a:srgbClr val="000000"/>
                </a:solidFill>
              </a:rPr>
              <a:t>THE HUNT FOR OTHER EARTHS AND LIFE</a:t>
            </a:r>
            <a:endParaRPr sz="1300">
              <a:solidFill>
                <a:srgbClr val="000000"/>
              </a:solidFill>
            </a:endParaRPr>
          </a:p>
          <a:p>
            <a:pPr indent="0" lvl="0" marL="0" rtl="0" algn="l">
              <a:lnSpc>
                <a:spcPct val="115000"/>
              </a:lnSpc>
              <a:spcBef>
                <a:spcPts val="1600"/>
              </a:spcBef>
              <a:spcAft>
                <a:spcPts val="1600"/>
              </a:spcAft>
              <a:buSzPts val="1800"/>
              <a:buNone/>
            </a:pPr>
            <a:r>
              <a:t/>
            </a:r>
            <a:endParaRPr/>
          </a:p>
        </p:txBody>
      </p:sp>
      <p:pic>
        <p:nvPicPr>
          <p:cNvPr id="252" name="Google Shape;252;p32"/>
          <p:cNvPicPr preferRelativeResize="0"/>
          <p:nvPr/>
        </p:nvPicPr>
        <p:blipFill rotWithShape="1">
          <a:blip r:embed="rId7">
            <a:alphaModFix/>
          </a:blip>
          <a:srcRect b="0" l="0" r="0" t="0"/>
          <a:stretch/>
        </p:blipFill>
        <p:spPr>
          <a:xfrm>
            <a:off x="1007750" y="2173000"/>
            <a:ext cx="2605901" cy="2479625"/>
          </a:xfrm>
          <a:prstGeom prst="rect">
            <a:avLst/>
          </a:prstGeom>
          <a:noFill/>
          <a:ln>
            <a:noFill/>
          </a:ln>
        </p:spPr>
      </p:pic>
      <p:sp>
        <p:nvSpPr>
          <p:cNvPr id="253" name="Google Shape;253;p32"/>
          <p:cNvSpPr txBox="1"/>
          <p:nvPr/>
        </p:nvSpPr>
        <p:spPr>
          <a:xfrm>
            <a:off x="986650" y="2173000"/>
            <a:ext cx="2646300" cy="2479500"/>
          </a:xfrm>
          <a:prstGeom prst="rect">
            <a:avLst/>
          </a:prstGeom>
          <a:solidFill>
            <a:srgbClr val="9E9E9E">
              <a:alpha val="33150"/>
            </a:srgbClr>
          </a:solidFill>
          <a:ln>
            <a:noFill/>
          </a:ln>
        </p:spPr>
        <p:txBody>
          <a:bodyPr anchorCtr="0" anchor="t" bIns="91425" lIns="91425" spcFirstLastPara="1" rIns="91425" wrap="square" tIns="91425">
            <a:noAutofit/>
          </a:bodyPr>
          <a:lstStyle/>
          <a:p>
            <a:pPr indent="-285750" lvl="0" marL="285750" marR="0" rtl="0" algn="l">
              <a:lnSpc>
                <a:spcPct val="100000"/>
              </a:lnSpc>
              <a:spcBef>
                <a:spcPts val="0"/>
              </a:spcBef>
              <a:spcAft>
                <a:spcPts val="0"/>
              </a:spcAft>
              <a:buClr>
                <a:srgbClr val="FFFFFF"/>
              </a:buClr>
              <a:buSzPts val="1400"/>
              <a:buFont typeface="Average"/>
              <a:buChar char="●"/>
            </a:pPr>
            <a:r>
              <a:rPr b="0" i="0" lang="en" sz="1400" u="none" cap="none" strike="noStrike">
                <a:solidFill>
                  <a:srgbClr val="FFFFFF"/>
                </a:solidFill>
                <a:latin typeface="Average"/>
                <a:ea typeface="Average"/>
                <a:cs typeface="Average"/>
                <a:sym typeface="Average"/>
              </a:rPr>
              <a:t>Finding Habitable Planet Candidates</a:t>
            </a:r>
            <a:endParaRPr/>
          </a:p>
          <a:p>
            <a:pPr indent="-285750" lvl="0" marL="285750" marR="0" rtl="0" algn="l">
              <a:lnSpc>
                <a:spcPct val="100000"/>
              </a:lnSpc>
              <a:spcBef>
                <a:spcPts val="0"/>
              </a:spcBef>
              <a:spcAft>
                <a:spcPts val="0"/>
              </a:spcAft>
              <a:buClr>
                <a:srgbClr val="FFFFFF"/>
              </a:buClr>
              <a:buSzPts val="1400"/>
              <a:buFont typeface="Average"/>
              <a:buChar char="●"/>
            </a:pPr>
            <a:r>
              <a:rPr b="0" i="0" lang="en" sz="1400" u="none" cap="none" strike="noStrike">
                <a:solidFill>
                  <a:srgbClr val="FFFFFF"/>
                </a:solidFill>
                <a:latin typeface="Average"/>
                <a:ea typeface="Average"/>
                <a:cs typeface="Average"/>
                <a:sym typeface="Average"/>
              </a:rPr>
              <a:t>Searching for Biosignatures and Confirming Habitability</a:t>
            </a:r>
            <a:endParaRPr/>
          </a:p>
          <a:p>
            <a:pPr indent="-285750" lvl="0" marL="285750" marR="0" rtl="0" algn="l">
              <a:lnSpc>
                <a:spcPct val="100000"/>
              </a:lnSpc>
              <a:spcBef>
                <a:spcPts val="0"/>
              </a:spcBef>
              <a:spcAft>
                <a:spcPts val="0"/>
              </a:spcAft>
              <a:buClr>
                <a:srgbClr val="FFFFFF"/>
              </a:buClr>
              <a:buSzPts val="1400"/>
              <a:buFont typeface="Average"/>
              <a:buChar char="●"/>
            </a:pPr>
            <a:r>
              <a:rPr b="0" i="0" lang="en" sz="1400" u="none" cap="none" strike="noStrike">
                <a:solidFill>
                  <a:srgbClr val="FFFFFF"/>
                </a:solidFill>
                <a:latin typeface="Average"/>
                <a:ea typeface="Average"/>
                <a:cs typeface="Average"/>
                <a:sym typeface="Average"/>
              </a:rPr>
              <a:t>Searching for Habitable Worlds in the Solar System (ocean moons)</a:t>
            </a:r>
            <a:endParaRPr/>
          </a:p>
        </p:txBody>
      </p:sp>
      <p:sp>
        <p:nvSpPr>
          <p:cNvPr id="254" name="Google Shape;254;p32"/>
          <p:cNvSpPr txBox="1"/>
          <p:nvPr/>
        </p:nvSpPr>
        <p:spPr>
          <a:xfrm>
            <a:off x="1019750" y="3859765"/>
            <a:ext cx="2605800" cy="8310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b="0" i="0" lang="en" sz="1200" u="none" cap="none" strike="noStrike">
                <a:solidFill>
                  <a:schemeClr val="dk1"/>
                </a:solidFill>
                <a:latin typeface="Arial"/>
                <a:ea typeface="Arial"/>
                <a:cs typeface="Arial"/>
                <a:sym typeface="Arial"/>
              </a:rPr>
              <a:t>Direct Detection: Simulation of the inner solar system viewed from a distance of 12.5 parsec with 15-m LUVOIR-A</a:t>
            </a:r>
            <a:endParaRPr b="0" i="0" sz="1200" u="none" cap="none" strike="noStrike">
              <a:solidFill>
                <a:schemeClr val="dk1"/>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247"/>
                                        </p:tgtEl>
                                        <p:attrNameLst>
                                          <p:attrName>style.visibility</p:attrName>
                                        </p:attrNameLst>
                                      </p:cBhvr>
                                      <p:to>
                                        <p:strVal val="visible"/>
                                      </p:to>
                                    </p:set>
                                    <p:animEffect filter="fade" transition="in">
                                      <p:cBhvr>
                                        <p:cTn dur="1000"/>
                                        <p:tgtEl>
                                          <p:spTgt spid="247"/>
                                        </p:tgtEl>
                                      </p:cBhvr>
                                    </p:animEffect>
                                  </p:childTnLst>
                                </p:cTn>
                              </p:par>
                              <p:par>
                                <p:cTn fill="hold" nodeType="withEffect" presetClass="entr" presetID="10" presetSubtype="0">
                                  <p:stCondLst>
                                    <p:cond delay="0"/>
                                  </p:stCondLst>
                                  <p:childTnLst>
                                    <p:set>
                                      <p:cBhvr>
                                        <p:cTn dur="1" fill="hold">
                                          <p:stCondLst>
                                            <p:cond delay="0"/>
                                          </p:stCondLst>
                                        </p:cTn>
                                        <p:tgtEl>
                                          <p:spTgt spid="248"/>
                                        </p:tgtEl>
                                        <p:attrNameLst>
                                          <p:attrName>style.visibility</p:attrName>
                                        </p:attrNameLst>
                                      </p:cBhvr>
                                      <p:to>
                                        <p:strVal val="visible"/>
                                      </p:to>
                                    </p:set>
                                    <p:animEffect filter="fade" transition="in">
                                      <p:cBhvr>
                                        <p:cTn dur="1000"/>
                                        <p:tgtEl>
                                          <p:spTgt spid="24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58" name="Shape 258"/>
        <p:cNvGrpSpPr/>
        <p:nvPr/>
      </p:nvGrpSpPr>
      <p:grpSpPr>
        <a:xfrm>
          <a:off x="0" y="0"/>
          <a:ext cx="0" cy="0"/>
          <a:chOff x="0" y="0"/>
          <a:chExt cx="0" cy="0"/>
        </a:xfrm>
      </p:grpSpPr>
      <p:sp>
        <p:nvSpPr>
          <p:cNvPr id="259" name="Google Shape;259;p33"/>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LUVOIR - Key Science</a:t>
            </a:r>
            <a:endParaRPr/>
          </a:p>
        </p:txBody>
      </p:sp>
      <p:pic>
        <p:nvPicPr>
          <p:cNvPr id="260" name="Google Shape;260;p33" title="LUVOIR_A_15m_Deploy_2019-07-18A.mp4">
            <a:hlinkClick r:id="rId3"/>
          </p:cNvPr>
          <p:cNvPicPr preferRelativeResize="0"/>
          <p:nvPr/>
        </p:nvPicPr>
        <p:blipFill>
          <a:blip r:embed="rId4">
            <a:alphaModFix/>
          </a:blip>
          <a:stretch>
            <a:fillRect/>
          </a:stretch>
        </p:blipFill>
        <p:spPr>
          <a:xfrm>
            <a:off x="4936300" y="288600"/>
            <a:ext cx="4207699" cy="2366825"/>
          </a:xfrm>
          <a:prstGeom prst="rect">
            <a:avLst/>
          </a:prstGeom>
          <a:noFill/>
          <a:ln>
            <a:noFill/>
          </a:ln>
        </p:spPr>
      </p:pic>
      <p:pic>
        <p:nvPicPr>
          <p:cNvPr id="261" name="Google Shape;261;p33" title="LUVOIR_B_8m_Deploy_2019-07-18A.mp4">
            <a:hlinkClick r:id="rId5"/>
          </p:cNvPr>
          <p:cNvPicPr preferRelativeResize="0"/>
          <p:nvPr/>
        </p:nvPicPr>
        <p:blipFill>
          <a:blip r:embed="rId6">
            <a:alphaModFix/>
          </a:blip>
          <a:stretch>
            <a:fillRect/>
          </a:stretch>
        </p:blipFill>
        <p:spPr>
          <a:xfrm>
            <a:off x="4936295" y="2776675"/>
            <a:ext cx="4207704" cy="2366825"/>
          </a:xfrm>
          <a:prstGeom prst="rect">
            <a:avLst/>
          </a:prstGeom>
          <a:noFill/>
          <a:ln>
            <a:noFill/>
          </a:ln>
        </p:spPr>
      </p:pic>
      <p:sp>
        <p:nvSpPr>
          <p:cNvPr id="262" name="Google Shape;262;p33"/>
          <p:cNvSpPr txBox="1"/>
          <p:nvPr/>
        </p:nvSpPr>
        <p:spPr>
          <a:xfrm>
            <a:off x="121350" y="1312475"/>
            <a:ext cx="2628900" cy="787500"/>
          </a:xfrm>
          <a:prstGeom prst="rect">
            <a:avLst/>
          </a:pr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3" name="Google Shape;263;p33"/>
          <p:cNvSpPr/>
          <p:nvPr/>
        </p:nvSpPr>
        <p:spPr>
          <a:xfrm>
            <a:off x="117750" y="1312475"/>
            <a:ext cx="2628900" cy="3416400"/>
          </a:xfrm>
          <a:prstGeom prst="rect">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4" name="Google Shape;264;p33"/>
          <p:cNvSpPr txBox="1"/>
          <p:nvPr>
            <p:ph idx="4294967295" type="body"/>
          </p:nvPr>
        </p:nvSpPr>
        <p:spPr>
          <a:xfrm>
            <a:off x="108171" y="1312475"/>
            <a:ext cx="2628900" cy="7416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800"/>
              <a:buNone/>
            </a:pPr>
            <a:r>
              <a:rPr b="1" lang="en" sz="1300">
                <a:solidFill>
                  <a:schemeClr val="lt1"/>
                </a:solidFill>
              </a:rPr>
              <a:t>THE STRUCTURE OF THE COSMOS (small-scale structure of dark matter) </a:t>
            </a:r>
            <a:endParaRPr sz="1500">
              <a:solidFill>
                <a:schemeClr val="lt1"/>
              </a:solidFill>
            </a:endParaRPr>
          </a:p>
          <a:p>
            <a:pPr indent="0" lvl="0" marL="0" rtl="0" algn="l">
              <a:lnSpc>
                <a:spcPct val="115000"/>
              </a:lnSpc>
              <a:spcBef>
                <a:spcPts val="1600"/>
              </a:spcBef>
              <a:spcAft>
                <a:spcPts val="1600"/>
              </a:spcAft>
              <a:buSzPts val="1800"/>
              <a:buNone/>
            </a:pPr>
            <a:r>
              <a:t/>
            </a:r>
            <a:endParaRPr/>
          </a:p>
        </p:txBody>
      </p:sp>
      <p:pic>
        <p:nvPicPr>
          <p:cNvPr id="265" name="Google Shape;265;p33"/>
          <p:cNvPicPr preferRelativeResize="0"/>
          <p:nvPr/>
        </p:nvPicPr>
        <p:blipFill rotWithShape="1">
          <a:blip r:embed="rId7">
            <a:alphaModFix/>
          </a:blip>
          <a:srcRect b="0" l="0" r="0" t="1322"/>
          <a:stretch/>
        </p:blipFill>
        <p:spPr>
          <a:xfrm>
            <a:off x="117000" y="2133247"/>
            <a:ext cx="2626050" cy="2593990"/>
          </a:xfrm>
          <a:prstGeom prst="rect">
            <a:avLst/>
          </a:prstGeom>
          <a:noFill/>
          <a:ln>
            <a:noFill/>
          </a:ln>
        </p:spPr>
      </p:pic>
      <p:sp>
        <p:nvSpPr>
          <p:cNvPr id="266" name="Google Shape;266;p33"/>
          <p:cNvSpPr txBox="1"/>
          <p:nvPr/>
        </p:nvSpPr>
        <p:spPr>
          <a:xfrm>
            <a:off x="100250" y="2133250"/>
            <a:ext cx="2646300" cy="2318400"/>
          </a:xfrm>
          <a:prstGeom prst="rect">
            <a:avLst/>
          </a:prstGeom>
          <a:noFill/>
          <a:ln>
            <a:noFill/>
          </a:ln>
        </p:spPr>
        <p:txBody>
          <a:bodyPr anchorCtr="0" anchor="t" bIns="91425" lIns="91425" spcFirstLastPara="1" rIns="91425" wrap="square" tIns="91425">
            <a:noAutofit/>
          </a:bodyPr>
          <a:lstStyle/>
          <a:p>
            <a:pPr indent="-203200" lvl="0" marL="228600" marR="0" rtl="0" algn="l">
              <a:lnSpc>
                <a:spcPct val="100000"/>
              </a:lnSpc>
              <a:spcBef>
                <a:spcPts val="0"/>
              </a:spcBef>
              <a:spcAft>
                <a:spcPts val="0"/>
              </a:spcAft>
              <a:buClr>
                <a:srgbClr val="FFFFFF"/>
              </a:buClr>
              <a:buSzPts val="1400"/>
              <a:buFont typeface="Average"/>
              <a:buChar char="●"/>
            </a:pPr>
            <a:r>
              <a:rPr lang="en">
                <a:solidFill>
                  <a:srgbClr val="FFFFFF"/>
                </a:solidFill>
                <a:latin typeface="Average"/>
                <a:ea typeface="Average"/>
                <a:cs typeface="Average"/>
                <a:sym typeface="Average"/>
              </a:rPr>
              <a:t>T</a:t>
            </a:r>
            <a:r>
              <a:rPr b="0" i="0" lang="en" sz="1400" u="none" cap="none" strike="noStrike">
                <a:solidFill>
                  <a:srgbClr val="FFFFFF"/>
                </a:solidFill>
                <a:latin typeface="Average"/>
                <a:ea typeface="Average"/>
                <a:cs typeface="Average"/>
                <a:sym typeface="Average"/>
              </a:rPr>
              <a:t>he Spatial Distribution of Low-Mass Dwarf Galaxies within 15 Mpc</a:t>
            </a:r>
            <a:r>
              <a:rPr lang="en">
                <a:solidFill>
                  <a:srgbClr val="FFFFFF"/>
                </a:solidFill>
                <a:latin typeface="Average"/>
                <a:ea typeface="Average"/>
                <a:cs typeface="Average"/>
                <a:sym typeface="Average"/>
              </a:rPr>
              <a:t> &amp; </a:t>
            </a:r>
            <a:r>
              <a:rPr lang="en">
                <a:solidFill>
                  <a:schemeClr val="dk1"/>
                </a:solidFill>
                <a:latin typeface="Average"/>
                <a:ea typeface="Average"/>
                <a:cs typeface="Average"/>
                <a:sym typeface="Average"/>
              </a:rPr>
              <a:t>the interiors of galaxies at z = 1-2.</a:t>
            </a:r>
            <a:endParaRPr/>
          </a:p>
          <a:p>
            <a:pPr indent="-203200" lvl="0" marL="228600" rtl="0" algn="l">
              <a:spcBef>
                <a:spcPts val="0"/>
              </a:spcBef>
              <a:spcAft>
                <a:spcPts val="0"/>
              </a:spcAft>
              <a:buClr>
                <a:schemeClr val="dk1"/>
              </a:buClr>
              <a:buSzPts val="1400"/>
              <a:buFont typeface="Average"/>
              <a:buChar char="●"/>
            </a:pPr>
            <a:r>
              <a:rPr lang="en">
                <a:solidFill>
                  <a:schemeClr val="dk1"/>
                </a:solidFill>
                <a:latin typeface="Average"/>
                <a:ea typeface="Average"/>
                <a:cs typeface="Average"/>
                <a:sym typeface="Average"/>
              </a:rPr>
              <a:t>High-precision astrometry for stars in dwarf spheroidal galaxies &amp; resolved stellar populations in low-z galaxies</a:t>
            </a:r>
            <a:endParaRPr/>
          </a:p>
          <a:p>
            <a:pPr indent="-203200" lvl="0" marL="228600" rtl="0" algn="l">
              <a:spcBef>
                <a:spcPts val="0"/>
              </a:spcBef>
              <a:spcAft>
                <a:spcPts val="0"/>
              </a:spcAft>
              <a:buClr>
                <a:schemeClr val="dk1"/>
              </a:buClr>
              <a:buSzPts val="1400"/>
              <a:buFont typeface="Average"/>
              <a:buChar char="●"/>
            </a:pPr>
            <a:r>
              <a:rPr lang="en">
                <a:solidFill>
                  <a:schemeClr val="dk1"/>
                </a:solidFill>
                <a:latin typeface="Average"/>
                <a:ea typeface="Average"/>
                <a:cs typeface="Average"/>
                <a:sym typeface="Average"/>
              </a:rPr>
              <a:t>Tracing ionizing light over cosmic time</a:t>
            </a:r>
            <a:endParaRPr>
              <a:solidFill>
                <a:srgbClr val="FFFFFF"/>
              </a:solidFill>
              <a:latin typeface="Average"/>
              <a:ea typeface="Average"/>
              <a:cs typeface="Average"/>
              <a:sym typeface="Average"/>
            </a:endParaRPr>
          </a:p>
        </p:txBody>
      </p:sp>
      <p:pic>
        <p:nvPicPr>
          <p:cNvPr id="267" name="Google Shape;267;p33"/>
          <p:cNvPicPr preferRelativeResize="0"/>
          <p:nvPr/>
        </p:nvPicPr>
        <p:blipFill rotWithShape="1">
          <a:blip r:embed="rId8">
            <a:alphaModFix/>
          </a:blip>
          <a:srcRect b="0" l="0" r="0" t="0"/>
          <a:stretch/>
        </p:blipFill>
        <p:spPr>
          <a:xfrm>
            <a:off x="2913500" y="2119498"/>
            <a:ext cx="2607740" cy="2607740"/>
          </a:xfrm>
          <a:prstGeom prst="rect">
            <a:avLst/>
          </a:prstGeom>
          <a:noFill/>
          <a:ln>
            <a:noFill/>
          </a:ln>
        </p:spPr>
      </p:pic>
      <p:grpSp>
        <p:nvGrpSpPr>
          <p:cNvPr id="268" name="Google Shape;268;p33"/>
          <p:cNvGrpSpPr/>
          <p:nvPr/>
        </p:nvGrpSpPr>
        <p:grpSpPr>
          <a:xfrm>
            <a:off x="2903375" y="1312475"/>
            <a:ext cx="2632500" cy="3416400"/>
            <a:chOff x="6212550" y="1304875"/>
            <a:chExt cx="2632500" cy="3416400"/>
          </a:xfrm>
        </p:grpSpPr>
        <p:sp>
          <p:nvSpPr>
            <p:cNvPr id="269" name="Google Shape;269;p33"/>
            <p:cNvSpPr/>
            <p:nvPr/>
          </p:nvSpPr>
          <p:spPr>
            <a:xfrm>
              <a:off x="6215400" y="1304875"/>
              <a:ext cx="2628900" cy="3416400"/>
            </a:xfrm>
            <a:prstGeom prst="rect">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0" name="Google Shape;270;p33"/>
            <p:cNvSpPr txBox="1"/>
            <p:nvPr/>
          </p:nvSpPr>
          <p:spPr>
            <a:xfrm>
              <a:off x="6212550" y="1304875"/>
              <a:ext cx="2632500" cy="787500"/>
            </a:xfrm>
            <a:prstGeom prst="rect">
              <a:avLst/>
            </a:pr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271" name="Google Shape;271;p33"/>
          <p:cNvSpPr txBox="1"/>
          <p:nvPr>
            <p:ph idx="4294967295" type="body"/>
          </p:nvPr>
        </p:nvSpPr>
        <p:spPr>
          <a:xfrm>
            <a:off x="2963300" y="1312475"/>
            <a:ext cx="2494500" cy="7875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1600"/>
              </a:spcAft>
              <a:buSzPts val="1800"/>
              <a:buNone/>
            </a:pPr>
            <a:r>
              <a:rPr b="1" lang="en" sz="1300">
                <a:solidFill>
                  <a:srgbClr val="000000"/>
                </a:solidFill>
              </a:rPr>
              <a:t>MAGNETIC FIELD EVERYWHERE</a:t>
            </a:r>
            <a:endParaRPr b="1" sz="1300">
              <a:solidFill>
                <a:srgbClr val="000000"/>
              </a:solidFill>
            </a:endParaRPr>
          </a:p>
        </p:txBody>
      </p:sp>
      <p:sp>
        <p:nvSpPr>
          <p:cNvPr id="272" name="Google Shape;272;p33"/>
          <p:cNvSpPr txBox="1"/>
          <p:nvPr/>
        </p:nvSpPr>
        <p:spPr>
          <a:xfrm>
            <a:off x="2864275" y="2236550"/>
            <a:ext cx="2657100" cy="2469600"/>
          </a:xfrm>
          <a:prstGeom prst="rect">
            <a:avLst/>
          </a:prstGeom>
          <a:noFill/>
          <a:ln>
            <a:noFill/>
          </a:ln>
        </p:spPr>
        <p:txBody>
          <a:bodyPr anchorCtr="0" anchor="t" bIns="91425" lIns="91425" spcFirstLastPara="1" rIns="91425" wrap="square" tIns="91425">
            <a:noAutofit/>
          </a:bodyPr>
          <a:lstStyle/>
          <a:p>
            <a:pPr indent="-317500" lvl="0" marL="342900" marR="0" rtl="0" algn="l">
              <a:lnSpc>
                <a:spcPct val="100000"/>
              </a:lnSpc>
              <a:spcBef>
                <a:spcPts val="0"/>
              </a:spcBef>
              <a:spcAft>
                <a:spcPts val="0"/>
              </a:spcAft>
              <a:buClr>
                <a:srgbClr val="FFFFFF"/>
              </a:buClr>
              <a:buSzPts val="1400"/>
              <a:buFont typeface="Average"/>
              <a:buChar char="●"/>
            </a:pPr>
            <a:r>
              <a:rPr lang="en">
                <a:solidFill>
                  <a:srgbClr val="FFFFFF"/>
                </a:solidFill>
                <a:latin typeface="Average"/>
                <a:ea typeface="Average"/>
                <a:cs typeface="Average"/>
                <a:sym typeface="Average"/>
              </a:rPr>
              <a:t>H</a:t>
            </a:r>
            <a:r>
              <a:rPr b="0" i="0" lang="en" sz="1400" u="none" cap="none" strike="noStrike">
                <a:solidFill>
                  <a:srgbClr val="FFFFFF"/>
                </a:solidFill>
                <a:latin typeface="Average"/>
                <a:ea typeface="Average"/>
                <a:cs typeface="Average"/>
                <a:sym typeface="Average"/>
              </a:rPr>
              <a:t>igh-resolution UV spectropolarimeter enables studies of a broad range of environments (explanets, AGNs, ISM, CGMs, Stars, Solar system)</a:t>
            </a:r>
            <a:endParaRPr/>
          </a:p>
          <a:p>
            <a:pPr indent="-317500" lvl="0" marL="342900" marR="0" rtl="0" algn="l">
              <a:lnSpc>
                <a:spcPct val="100000"/>
              </a:lnSpc>
              <a:spcBef>
                <a:spcPts val="0"/>
              </a:spcBef>
              <a:spcAft>
                <a:spcPts val="0"/>
              </a:spcAft>
              <a:buClr>
                <a:srgbClr val="FFFFFF"/>
              </a:buClr>
              <a:buSzPts val="1400"/>
              <a:buFont typeface="Average"/>
              <a:buChar char="●"/>
            </a:pPr>
            <a:r>
              <a:rPr lang="en">
                <a:solidFill>
                  <a:srgbClr val="FFFFFF"/>
                </a:solidFill>
                <a:latin typeface="Average"/>
                <a:ea typeface="Average"/>
                <a:cs typeface="Average"/>
                <a:sym typeface="Average"/>
              </a:rPr>
              <a:t>Measurement</a:t>
            </a:r>
            <a:r>
              <a:rPr b="0" i="0" lang="en" sz="1400" u="none" cap="none" strike="noStrike">
                <a:solidFill>
                  <a:srgbClr val="FFFFFF"/>
                </a:solidFill>
                <a:latin typeface="Average"/>
                <a:ea typeface="Average"/>
                <a:cs typeface="Average"/>
                <a:sym typeface="Average"/>
              </a:rPr>
              <a:t> of Linear polarization of UV absorption lines.</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260"/>
                                        </p:tgtEl>
                                        <p:attrNameLst>
                                          <p:attrName>style.visibility</p:attrName>
                                        </p:attrNameLst>
                                      </p:cBhvr>
                                      <p:to>
                                        <p:strVal val="visible"/>
                                      </p:to>
                                    </p:set>
                                    <p:animEffect filter="fade" transition="in">
                                      <p:cBhvr>
                                        <p:cTn dur="1000"/>
                                        <p:tgtEl>
                                          <p:spTgt spid="260"/>
                                        </p:tgtEl>
                                      </p:cBhvr>
                                    </p:animEffect>
                                  </p:childTnLst>
                                </p:cTn>
                              </p:par>
                              <p:par>
                                <p:cTn fill="hold" nodeType="withEffect" presetClass="entr" presetID="10" presetSubtype="0">
                                  <p:stCondLst>
                                    <p:cond delay="0"/>
                                  </p:stCondLst>
                                  <p:childTnLst>
                                    <p:set>
                                      <p:cBhvr>
                                        <p:cTn dur="1" fill="hold">
                                          <p:stCondLst>
                                            <p:cond delay="0"/>
                                          </p:stCondLst>
                                        </p:cTn>
                                        <p:tgtEl>
                                          <p:spTgt spid="261"/>
                                        </p:tgtEl>
                                        <p:attrNameLst>
                                          <p:attrName>style.visibility</p:attrName>
                                        </p:attrNameLst>
                                      </p:cBhvr>
                                      <p:to>
                                        <p:strVal val="visible"/>
                                      </p:to>
                                    </p:set>
                                    <p:animEffect filter="fade" transition="in">
                                      <p:cBhvr>
                                        <p:cTn dur="1000"/>
                                        <p:tgtEl>
                                          <p:spTgt spid="26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5" name="Shape 75"/>
        <p:cNvGrpSpPr/>
        <p:nvPr/>
      </p:nvGrpSpPr>
      <p:grpSpPr>
        <a:xfrm>
          <a:off x="0" y="0"/>
          <a:ext cx="0" cy="0"/>
          <a:chOff x="0" y="0"/>
          <a:chExt cx="0" cy="0"/>
        </a:xfrm>
      </p:grpSpPr>
      <p:sp>
        <p:nvSpPr>
          <p:cNvPr id="76" name="Google Shape;76;p1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Astro2020</a:t>
            </a:r>
            <a:endParaRPr/>
          </a:p>
        </p:txBody>
      </p:sp>
      <p:sp>
        <p:nvSpPr>
          <p:cNvPr id="77" name="Google Shape;77;p16"/>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Decadal Survey on Astronomy and Astrophysics 2020 (Astro2020)</a:t>
            </a:r>
            <a:endParaRPr/>
          </a:p>
          <a:p>
            <a:pPr indent="-342900" lvl="0" marL="457200" rtl="0" algn="l">
              <a:spcBef>
                <a:spcPts val="1600"/>
              </a:spcBef>
              <a:spcAft>
                <a:spcPts val="0"/>
              </a:spcAft>
              <a:buSzPts val="1800"/>
              <a:buChar char="●"/>
            </a:pPr>
            <a:r>
              <a:rPr lang="en"/>
              <a:t>Convened by the National Academies of Sciences, Engineering, and Medicine.</a:t>
            </a:r>
            <a:endParaRPr/>
          </a:p>
          <a:p>
            <a:pPr indent="-342900" lvl="0" marL="457200" rtl="0" algn="l">
              <a:spcBef>
                <a:spcPts val="0"/>
              </a:spcBef>
              <a:spcAft>
                <a:spcPts val="0"/>
              </a:spcAft>
              <a:buSzPts val="1800"/>
              <a:buChar char="●"/>
            </a:pPr>
            <a:r>
              <a:rPr lang="en"/>
              <a:t>Charged to </a:t>
            </a:r>
            <a:r>
              <a:rPr b="1" lang="en">
                <a:solidFill>
                  <a:srgbClr val="FFFF00"/>
                </a:solidFill>
              </a:rPr>
              <a:t>develop a comprehensive research strategy and vision</a:t>
            </a:r>
            <a:r>
              <a:rPr lang="en"/>
              <a:t> for a decade of transformative science at the frontiers of astronomy and astrophysics.</a:t>
            </a:r>
            <a:endParaRPr/>
          </a:p>
          <a:p>
            <a:pPr indent="-342900" lvl="0" marL="457200" rtl="0" algn="l">
              <a:spcBef>
                <a:spcPts val="0"/>
              </a:spcBef>
              <a:spcAft>
                <a:spcPts val="0"/>
              </a:spcAft>
              <a:buSzPts val="1800"/>
              <a:buChar char="●"/>
            </a:pPr>
            <a:r>
              <a:rPr lang="en"/>
              <a:t>The goal remains to </a:t>
            </a:r>
            <a:r>
              <a:rPr b="1" lang="en">
                <a:solidFill>
                  <a:srgbClr val="FCE5CD"/>
                </a:solidFill>
              </a:rPr>
              <a:t>deliver the report in Spring 2021</a:t>
            </a:r>
            <a:r>
              <a:rPr lang="en"/>
              <a:t>.</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76" name="Shape 276"/>
        <p:cNvGrpSpPr/>
        <p:nvPr/>
      </p:nvGrpSpPr>
      <p:grpSpPr>
        <a:xfrm>
          <a:off x="0" y="0"/>
          <a:ext cx="0" cy="0"/>
          <a:chOff x="0" y="0"/>
          <a:chExt cx="0" cy="0"/>
        </a:xfrm>
      </p:grpSpPr>
      <p:sp>
        <p:nvSpPr>
          <p:cNvPr id="277" name="Google Shape;277;p3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LUVOIR - </a:t>
            </a:r>
            <a:r>
              <a:rPr lang="en"/>
              <a:t>Technical Challenge</a:t>
            </a:r>
            <a:endParaRPr/>
          </a:p>
        </p:txBody>
      </p:sp>
      <p:pic>
        <p:nvPicPr>
          <p:cNvPr id="278" name="Google Shape;278;p34" title="LUVOIR_A_15m_Deploy_2019-07-18A.mp4">
            <a:hlinkClick r:id="rId3"/>
          </p:cNvPr>
          <p:cNvPicPr preferRelativeResize="0"/>
          <p:nvPr/>
        </p:nvPicPr>
        <p:blipFill>
          <a:blip r:embed="rId4">
            <a:alphaModFix/>
          </a:blip>
          <a:stretch>
            <a:fillRect/>
          </a:stretch>
        </p:blipFill>
        <p:spPr>
          <a:xfrm>
            <a:off x="4936300" y="288600"/>
            <a:ext cx="4207699" cy="2366825"/>
          </a:xfrm>
          <a:prstGeom prst="rect">
            <a:avLst/>
          </a:prstGeom>
          <a:noFill/>
          <a:ln>
            <a:noFill/>
          </a:ln>
        </p:spPr>
      </p:pic>
      <p:pic>
        <p:nvPicPr>
          <p:cNvPr id="279" name="Google Shape;279;p34" title="LUVOIR_B_8m_Deploy_2019-07-18A.mp4">
            <a:hlinkClick r:id="rId5"/>
          </p:cNvPr>
          <p:cNvPicPr preferRelativeResize="0"/>
          <p:nvPr/>
        </p:nvPicPr>
        <p:blipFill>
          <a:blip r:embed="rId6">
            <a:alphaModFix/>
          </a:blip>
          <a:stretch>
            <a:fillRect/>
          </a:stretch>
        </p:blipFill>
        <p:spPr>
          <a:xfrm>
            <a:off x="4936295" y="2776675"/>
            <a:ext cx="4207704" cy="2366825"/>
          </a:xfrm>
          <a:prstGeom prst="rect">
            <a:avLst/>
          </a:prstGeom>
          <a:noFill/>
          <a:ln>
            <a:noFill/>
          </a:ln>
        </p:spPr>
      </p:pic>
      <p:sp>
        <p:nvSpPr>
          <p:cNvPr id="280" name="Google Shape;280;p34"/>
          <p:cNvSpPr txBox="1"/>
          <p:nvPr/>
        </p:nvSpPr>
        <p:spPr>
          <a:xfrm>
            <a:off x="311700" y="1049800"/>
            <a:ext cx="4389600" cy="3872100"/>
          </a:xfrm>
          <a:prstGeom prst="rect">
            <a:avLst/>
          </a:prstGeom>
          <a:solidFill>
            <a:srgbClr val="202122"/>
          </a:solidFill>
          <a:ln>
            <a:noFill/>
          </a:ln>
        </p:spPr>
        <p:txBody>
          <a:bodyPr anchorCtr="0" anchor="t" bIns="91425" lIns="91425" spcFirstLastPara="1" rIns="91425" wrap="square" tIns="91425">
            <a:noAutofit/>
          </a:bodyPr>
          <a:lstStyle/>
          <a:p>
            <a:pPr indent="-203200" lvl="0" marL="171450" rtl="0" algn="l">
              <a:lnSpc>
                <a:spcPct val="115000"/>
              </a:lnSpc>
              <a:spcBef>
                <a:spcPts val="0"/>
              </a:spcBef>
              <a:spcAft>
                <a:spcPts val="0"/>
              </a:spcAft>
              <a:buClr>
                <a:srgbClr val="EFEFEF"/>
              </a:buClr>
              <a:buSzPts val="1400"/>
              <a:buChar char="●"/>
            </a:pPr>
            <a:r>
              <a:rPr b="1" lang="en">
                <a:solidFill>
                  <a:srgbClr val="FFFF00"/>
                </a:solidFill>
              </a:rPr>
              <a:t>W</a:t>
            </a:r>
            <a:r>
              <a:rPr b="1" lang="en">
                <a:solidFill>
                  <a:srgbClr val="FFFF00"/>
                </a:solidFill>
              </a:rPr>
              <a:t>avefront stability</a:t>
            </a:r>
            <a:r>
              <a:rPr lang="en">
                <a:solidFill>
                  <a:srgbClr val="EFEFEF"/>
                </a:solidFill>
              </a:rPr>
              <a:t> needed for high contrast</a:t>
            </a:r>
            <a:endParaRPr>
              <a:solidFill>
                <a:srgbClr val="EFEFEF"/>
              </a:solidFill>
            </a:endParaRPr>
          </a:p>
          <a:p>
            <a:pPr indent="-317500" lvl="1" marL="514350" rtl="0" algn="l">
              <a:lnSpc>
                <a:spcPct val="115000"/>
              </a:lnSpc>
              <a:spcBef>
                <a:spcPts val="0"/>
              </a:spcBef>
              <a:spcAft>
                <a:spcPts val="0"/>
              </a:spcAft>
              <a:buClr>
                <a:srgbClr val="EFEFEF"/>
              </a:buClr>
              <a:buSzPts val="1400"/>
              <a:buChar char="○"/>
            </a:pPr>
            <a:r>
              <a:rPr lang="en">
                <a:solidFill>
                  <a:srgbClr val="EFEFEF"/>
                </a:solidFill>
              </a:rPr>
              <a:t>An edge sensor and piezoelectric actuator control system.</a:t>
            </a:r>
            <a:endParaRPr>
              <a:solidFill>
                <a:srgbClr val="EFEFEF"/>
              </a:solidFill>
            </a:endParaRPr>
          </a:p>
          <a:p>
            <a:pPr indent="-317500" lvl="1" marL="514350" rtl="0" algn="l">
              <a:lnSpc>
                <a:spcPct val="115000"/>
              </a:lnSpc>
              <a:spcBef>
                <a:spcPts val="0"/>
              </a:spcBef>
              <a:spcAft>
                <a:spcPts val="0"/>
              </a:spcAft>
              <a:buClr>
                <a:srgbClr val="EFEFEF"/>
              </a:buClr>
              <a:buSzPts val="1400"/>
              <a:buChar char="○"/>
            </a:pPr>
            <a:r>
              <a:rPr lang="en">
                <a:solidFill>
                  <a:srgbClr val="EFEFEF"/>
                </a:solidFill>
              </a:rPr>
              <a:t>A laser metrology system</a:t>
            </a:r>
            <a:endParaRPr>
              <a:solidFill>
                <a:srgbClr val="EFEFEF"/>
              </a:solidFill>
            </a:endParaRPr>
          </a:p>
          <a:p>
            <a:pPr indent="-203200" lvl="0" marL="171450" rtl="0" algn="l">
              <a:lnSpc>
                <a:spcPct val="115000"/>
              </a:lnSpc>
              <a:spcBef>
                <a:spcPts val="0"/>
              </a:spcBef>
              <a:spcAft>
                <a:spcPts val="0"/>
              </a:spcAft>
              <a:buClr>
                <a:srgbClr val="EFEFEF"/>
              </a:buClr>
              <a:buSzPts val="1400"/>
              <a:buChar char="●"/>
            </a:pPr>
            <a:r>
              <a:rPr lang="en">
                <a:solidFill>
                  <a:srgbClr val="EFEFEF"/>
                </a:solidFill>
              </a:rPr>
              <a:t>Sunshade deployment</a:t>
            </a:r>
            <a:endParaRPr>
              <a:solidFill>
                <a:srgbClr val="EFEFEF"/>
              </a:solidFill>
            </a:endParaRPr>
          </a:p>
          <a:p>
            <a:pPr indent="-317500" lvl="1" marL="514350" rtl="0" algn="l">
              <a:lnSpc>
                <a:spcPct val="115000"/>
              </a:lnSpc>
              <a:spcBef>
                <a:spcPts val="0"/>
              </a:spcBef>
              <a:spcAft>
                <a:spcPts val="0"/>
              </a:spcAft>
              <a:buClr>
                <a:srgbClr val="EFEFEF"/>
              </a:buClr>
              <a:buSzPts val="1400"/>
              <a:buChar char="○"/>
            </a:pPr>
            <a:r>
              <a:rPr lang="en">
                <a:solidFill>
                  <a:srgbClr val="EFEFEF"/>
                </a:solidFill>
              </a:rPr>
              <a:t>different from JWST; several advantages over JWST but with new challenges</a:t>
            </a:r>
            <a:endParaRPr>
              <a:solidFill>
                <a:srgbClr val="EFEFEF"/>
              </a:solidFill>
            </a:endParaRPr>
          </a:p>
          <a:p>
            <a:pPr indent="-203200" lvl="0" marL="171450" rtl="0" algn="l">
              <a:lnSpc>
                <a:spcPct val="115000"/>
              </a:lnSpc>
              <a:spcBef>
                <a:spcPts val="0"/>
              </a:spcBef>
              <a:spcAft>
                <a:spcPts val="0"/>
              </a:spcAft>
              <a:buClr>
                <a:srgbClr val="EFEFEF"/>
              </a:buClr>
              <a:buSzPts val="1400"/>
              <a:buChar char="●"/>
            </a:pPr>
            <a:r>
              <a:rPr lang="en">
                <a:solidFill>
                  <a:srgbClr val="EFEFEF"/>
                </a:solidFill>
              </a:rPr>
              <a:t>Integration &amp; Test</a:t>
            </a:r>
            <a:endParaRPr>
              <a:solidFill>
                <a:srgbClr val="EFEFEF"/>
              </a:solidFill>
            </a:endParaRPr>
          </a:p>
          <a:p>
            <a:pPr indent="-317500" lvl="1" marL="514350" rtl="0" algn="l">
              <a:lnSpc>
                <a:spcPct val="115000"/>
              </a:lnSpc>
              <a:spcBef>
                <a:spcPts val="0"/>
              </a:spcBef>
              <a:spcAft>
                <a:spcPts val="0"/>
              </a:spcAft>
              <a:buClr>
                <a:srgbClr val="EFEFEF"/>
              </a:buClr>
              <a:buSzPts val="1400"/>
              <a:buChar char="○"/>
            </a:pPr>
            <a:r>
              <a:rPr lang="en">
                <a:solidFill>
                  <a:srgbClr val="EFEFEF"/>
                </a:solidFill>
              </a:rPr>
              <a:t>Transportation : No single facility exists that is large enough to both integrate and test</a:t>
            </a:r>
            <a:endParaRPr>
              <a:solidFill>
                <a:srgbClr val="EFEFEF"/>
              </a:solidFill>
            </a:endParaRPr>
          </a:p>
          <a:p>
            <a:pPr indent="-317500" lvl="1" marL="514350" rtl="0" algn="l">
              <a:lnSpc>
                <a:spcPct val="115000"/>
              </a:lnSpc>
              <a:spcBef>
                <a:spcPts val="0"/>
              </a:spcBef>
              <a:spcAft>
                <a:spcPts val="0"/>
              </a:spcAft>
              <a:buClr>
                <a:srgbClr val="EFEFEF"/>
              </a:buClr>
              <a:buSzPts val="1400"/>
              <a:buChar char="○"/>
            </a:pPr>
            <a:r>
              <a:rPr lang="en">
                <a:solidFill>
                  <a:srgbClr val="EFEFEF"/>
                </a:solidFill>
              </a:rPr>
              <a:t>Vibration test : There is no know mechanical shaker in the world that would be able to shake</a:t>
            </a:r>
            <a:endParaRPr>
              <a:solidFill>
                <a:srgbClr val="EFEFEF"/>
              </a:solidFill>
            </a:endParaRPr>
          </a:p>
          <a:p>
            <a:pPr indent="-203200" lvl="0" marL="171450" rtl="0" algn="l">
              <a:lnSpc>
                <a:spcPct val="115000"/>
              </a:lnSpc>
              <a:spcBef>
                <a:spcPts val="0"/>
              </a:spcBef>
              <a:spcAft>
                <a:spcPts val="0"/>
              </a:spcAft>
              <a:buClr>
                <a:srgbClr val="EFEFEF"/>
              </a:buClr>
              <a:buSzPts val="1400"/>
              <a:buChar char="●"/>
            </a:pPr>
            <a:r>
              <a:rPr lang="en">
                <a:solidFill>
                  <a:srgbClr val="EFEFEF"/>
                </a:solidFill>
              </a:rPr>
              <a:t>Returning the fully deployed LUVOIR to cis-lunar space for servincing at the Gateway??</a:t>
            </a:r>
            <a:endParaRPr>
              <a:solidFill>
                <a:srgbClr val="EFEFEF"/>
              </a:solidFil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278"/>
                                        </p:tgtEl>
                                        <p:attrNameLst>
                                          <p:attrName>style.visibility</p:attrName>
                                        </p:attrNameLst>
                                      </p:cBhvr>
                                      <p:to>
                                        <p:strVal val="visible"/>
                                      </p:to>
                                    </p:set>
                                    <p:animEffect filter="fade" transition="in">
                                      <p:cBhvr>
                                        <p:cTn dur="1000"/>
                                        <p:tgtEl>
                                          <p:spTgt spid="278"/>
                                        </p:tgtEl>
                                      </p:cBhvr>
                                    </p:animEffect>
                                  </p:childTnLst>
                                </p:cTn>
                              </p:par>
                              <p:par>
                                <p:cTn fill="hold" nodeType="withEffect" presetClass="entr" presetID="10" presetSubtype="0">
                                  <p:stCondLst>
                                    <p:cond delay="0"/>
                                  </p:stCondLst>
                                  <p:childTnLst>
                                    <p:set>
                                      <p:cBhvr>
                                        <p:cTn dur="1" fill="hold">
                                          <p:stCondLst>
                                            <p:cond delay="0"/>
                                          </p:stCondLst>
                                        </p:cTn>
                                        <p:tgtEl>
                                          <p:spTgt spid="279"/>
                                        </p:tgtEl>
                                        <p:attrNameLst>
                                          <p:attrName>style.visibility</p:attrName>
                                        </p:attrNameLst>
                                      </p:cBhvr>
                                      <p:to>
                                        <p:strVal val="visible"/>
                                      </p:to>
                                    </p:set>
                                    <p:animEffect filter="fade" transition="in">
                                      <p:cBhvr>
                                        <p:cTn dur="1000"/>
                                        <p:tgtEl>
                                          <p:spTgt spid="27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84" name="Shape 284"/>
        <p:cNvGrpSpPr/>
        <p:nvPr/>
      </p:nvGrpSpPr>
      <p:grpSpPr>
        <a:xfrm>
          <a:off x="0" y="0"/>
          <a:ext cx="0" cy="0"/>
          <a:chOff x="0" y="0"/>
          <a:chExt cx="0" cy="0"/>
        </a:xfrm>
      </p:grpSpPr>
      <p:sp>
        <p:nvSpPr>
          <p:cNvPr id="285" name="Google Shape;285;p35"/>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3000"/>
              <a:buNone/>
            </a:pPr>
            <a:r>
              <a:rPr lang="en"/>
              <a:t>LUVOIR –Instruments &amp; Sensitivity</a:t>
            </a:r>
            <a:endParaRPr/>
          </a:p>
        </p:txBody>
      </p:sp>
      <p:sp>
        <p:nvSpPr>
          <p:cNvPr id="286" name="Google Shape;286;p35"/>
          <p:cNvSpPr txBox="1"/>
          <p:nvPr>
            <p:ph idx="1" type="body"/>
          </p:nvPr>
        </p:nvSpPr>
        <p:spPr>
          <a:xfrm>
            <a:off x="311700" y="1152475"/>
            <a:ext cx="8520600" cy="3416400"/>
          </a:xfrm>
          <a:prstGeom prst="rect">
            <a:avLst/>
          </a:prstGeom>
          <a:solidFill>
            <a:srgbClr val="FFFFFF">
              <a:alpha val="14510"/>
            </a:srgbClr>
          </a:solidFill>
          <a:ln>
            <a:noFill/>
          </a:ln>
        </p:spPr>
        <p:txBody>
          <a:bodyPr anchorCtr="0" anchor="t" bIns="91425" lIns="91425" spcFirstLastPara="1" rIns="91425" wrap="square" tIns="91425">
            <a:noAutofit/>
          </a:bodyPr>
          <a:lstStyle/>
          <a:p>
            <a:pPr indent="-228600" lvl="0" marL="457200" rtl="0" algn="l">
              <a:lnSpc>
                <a:spcPct val="115000"/>
              </a:lnSpc>
              <a:spcBef>
                <a:spcPts val="0"/>
              </a:spcBef>
              <a:spcAft>
                <a:spcPts val="0"/>
              </a:spcAft>
              <a:buSzPts val="1800"/>
              <a:buNone/>
            </a:pPr>
            <a:r>
              <a:t/>
            </a:r>
            <a:endParaRPr/>
          </a:p>
        </p:txBody>
      </p:sp>
      <p:pic>
        <p:nvPicPr>
          <p:cNvPr id="287" name="Google Shape;287;p35"/>
          <p:cNvPicPr preferRelativeResize="0"/>
          <p:nvPr/>
        </p:nvPicPr>
        <p:blipFill rotWithShape="1">
          <a:blip r:embed="rId3">
            <a:alphaModFix/>
          </a:blip>
          <a:srcRect b="109" l="0" r="0" t="109"/>
          <a:stretch/>
        </p:blipFill>
        <p:spPr>
          <a:xfrm>
            <a:off x="235621" y="1055750"/>
            <a:ext cx="5301234" cy="3988547"/>
          </a:xfrm>
          <a:prstGeom prst="rect">
            <a:avLst/>
          </a:prstGeom>
          <a:noFill/>
          <a:ln>
            <a:noFill/>
          </a:ln>
        </p:spPr>
      </p:pic>
      <p:pic>
        <p:nvPicPr>
          <p:cNvPr id="288" name="Google Shape;288;p35"/>
          <p:cNvPicPr preferRelativeResize="0"/>
          <p:nvPr/>
        </p:nvPicPr>
        <p:blipFill rotWithShape="1">
          <a:blip r:embed="rId4">
            <a:alphaModFix/>
          </a:blip>
          <a:srcRect b="0" l="0" r="49642" t="7663"/>
          <a:stretch/>
        </p:blipFill>
        <p:spPr>
          <a:xfrm>
            <a:off x="5536851" y="205400"/>
            <a:ext cx="3607148" cy="2419451"/>
          </a:xfrm>
          <a:prstGeom prst="rect">
            <a:avLst/>
          </a:prstGeom>
          <a:noFill/>
          <a:ln>
            <a:noFill/>
          </a:ln>
        </p:spPr>
      </p:pic>
      <p:pic>
        <p:nvPicPr>
          <p:cNvPr id="289" name="Google Shape;289;p35"/>
          <p:cNvPicPr preferRelativeResize="0"/>
          <p:nvPr/>
        </p:nvPicPr>
        <p:blipFill rotWithShape="1">
          <a:blip r:embed="rId4">
            <a:alphaModFix/>
          </a:blip>
          <a:srcRect b="0" l="49642" r="0" t="7663"/>
          <a:stretch/>
        </p:blipFill>
        <p:spPr>
          <a:xfrm>
            <a:off x="5536850" y="2624850"/>
            <a:ext cx="3607148" cy="2419451"/>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93" name="Shape 293"/>
        <p:cNvGrpSpPr/>
        <p:nvPr/>
      </p:nvGrpSpPr>
      <p:grpSpPr>
        <a:xfrm>
          <a:off x="0" y="0"/>
          <a:ext cx="0" cy="0"/>
          <a:chOff x="0" y="0"/>
          <a:chExt cx="0" cy="0"/>
        </a:xfrm>
      </p:grpSpPr>
      <p:sp>
        <p:nvSpPr>
          <p:cNvPr id="294" name="Google Shape;294;p36"/>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3000"/>
              <a:buNone/>
            </a:pPr>
            <a:r>
              <a:rPr lang="en"/>
              <a:t>LUVOIR – Technical Challenge?</a:t>
            </a:r>
            <a:endParaRPr/>
          </a:p>
        </p:txBody>
      </p:sp>
      <p:sp>
        <p:nvSpPr>
          <p:cNvPr id="295" name="Google Shape;295;p36"/>
          <p:cNvSpPr txBox="1"/>
          <p:nvPr/>
        </p:nvSpPr>
        <p:spPr>
          <a:xfrm>
            <a:off x="311700" y="855375"/>
            <a:ext cx="8619000" cy="4032900"/>
          </a:xfrm>
          <a:prstGeom prst="rect">
            <a:avLst/>
          </a:prstGeom>
          <a:noFill/>
          <a:ln>
            <a:noFill/>
          </a:ln>
        </p:spPr>
        <p:txBody>
          <a:bodyPr anchorCtr="0" anchor="t" bIns="91425" lIns="91425" spcFirstLastPara="1" rIns="91425" wrap="square" tIns="91425">
            <a:noAutofit/>
          </a:bodyPr>
          <a:lstStyle/>
          <a:p>
            <a:pPr indent="0" lvl="0" marL="114300" marR="0" rtl="0" algn="l">
              <a:lnSpc>
                <a:spcPct val="100000"/>
              </a:lnSpc>
              <a:spcBef>
                <a:spcPts val="1600"/>
              </a:spcBef>
              <a:spcAft>
                <a:spcPts val="0"/>
              </a:spcAft>
              <a:buNone/>
            </a:pPr>
            <a:r>
              <a:rPr b="0" i="0" lang="en" sz="1400" u="none" cap="none" strike="noStrike">
                <a:solidFill>
                  <a:schemeClr val="dk1"/>
                </a:solidFill>
                <a:latin typeface="Arial"/>
                <a:ea typeface="Arial"/>
                <a:cs typeface="Arial"/>
                <a:sym typeface="Arial"/>
              </a:rPr>
              <a:t>Achieving the </a:t>
            </a:r>
            <a:r>
              <a:rPr b="1" i="0" lang="en" sz="1400" u="none" cap="none" strike="noStrike">
                <a:solidFill>
                  <a:srgbClr val="FFFF00"/>
                </a:solidFill>
              </a:rPr>
              <a:t>wavefront stability needed for high contrast</a:t>
            </a:r>
            <a:r>
              <a:rPr b="0" i="0" lang="en" sz="1400" u="none" cap="none" strike="noStrike">
                <a:solidFill>
                  <a:schemeClr val="dk1"/>
                </a:solidFill>
                <a:latin typeface="Arial"/>
                <a:ea typeface="Arial"/>
                <a:cs typeface="Arial"/>
                <a:sym typeface="Arial"/>
              </a:rPr>
              <a:t> direct observations of Earth-like (habitable) exoplanets using a large telescope.</a:t>
            </a:r>
            <a:endParaRPr b="0" i="0" sz="1400" u="none" cap="none" strike="noStrike">
              <a:solidFill>
                <a:schemeClr val="dk1"/>
              </a:solidFill>
              <a:latin typeface="Arial"/>
              <a:ea typeface="Arial"/>
              <a:cs typeface="Arial"/>
              <a:sym typeface="Arial"/>
            </a:endParaRPr>
          </a:p>
          <a:p>
            <a:pPr indent="-317500" lvl="0" marL="457200" marR="0" rtl="0" algn="l">
              <a:lnSpc>
                <a:spcPct val="100000"/>
              </a:lnSpc>
              <a:spcBef>
                <a:spcPts val="1600"/>
              </a:spcBef>
              <a:spcAft>
                <a:spcPts val="0"/>
              </a:spcAft>
              <a:buClr>
                <a:schemeClr val="dk1"/>
              </a:buClr>
              <a:buSzPts val="1400"/>
              <a:buChar char="-"/>
            </a:pPr>
            <a:r>
              <a:rPr b="1" lang="en">
                <a:solidFill>
                  <a:srgbClr val="FFFF00"/>
                </a:solidFill>
              </a:rPr>
              <a:t>A</a:t>
            </a:r>
            <a:r>
              <a:rPr b="1" lang="en">
                <a:solidFill>
                  <a:srgbClr val="FFFF00"/>
                </a:solidFill>
              </a:rPr>
              <a:t>n edge sensor and piezoelectric actuator control system</a:t>
            </a:r>
            <a:r>
              <a:rPr lang="en">
                <a:solidFill>
                  <a:schemeClr val="dk1"/>
                </a:solidFill>
              </a:rPr>
              <a:t>.</a:t>
            </a:r>
            <a:endParaRPr>
              <a:solidFill>
                <a:schemeClr val="dk1"/>
              </a:solidFill>
            </a:endParaRPr>
          </a:p>
          <a:p>
            <a:pPr indent="-317500" lvl="0" marL="457200" marR="0" rtl="0" algn="l">
              <a:lnSpc>
                <a:spcPct val="100000"/>
              </a:lnSpc>
              <a:spcBef>
                <a:spcPts val="0"/>
              </a:spcBef>
              <a:spcAft>
                <a:spcPts val="0"/>
              </a:spcAft>
              <a:buClr>
                <a:schemeClr val="dk1"/>
              </a:buClr>
              <a:buSzPts val="1400"/>
              <a:buChar char="-"/>
            </a:pPr>
            <a:r>
              <a:rPr b="1" lang="en">
                <a:solidFill>
                  <a:srgbClr val="FFFF00"/>
                </a:solidFill>
              </a:rPr>
              <a:t>A laser metrology system</a:t>
            </a:r>
            <a:r>
              <a:rPr lang="en">
                <a:solidFill>
                  <a:schemeClr val="dk1"/>
                </a:solidFill>
              </a:rPr>
              <a:t> to measure the rigid body position of the secondary mirror relative to both primary mirror and the aft-optics system.</a:t>
            </a:r>
            <a:endParaRPr>
              <a:solidFill>
                <a:schemeClr val="dk1"/>
              </a:solidFill>
            </a:endParaRPr>
          </a:p>
          <a:p>
            <a:pPr indent="0" lvl="0" marL="114300" marR="0" rtl="0" algn="l">
              <a:lnSpc>
                <a:spcPct val="100000"/>
              </a:lnSpc>
              <a:spcBef>
                <a:spcPts val="1600"/>
              </a:spcBef>
              <a:spcAft>
                <a:spcPts val="0"/>
              </a:spcAft>
              <a:buNone/>
            </a:pPr>
            <a:r>
              <a:rPr lang="en">
                <a:solidFill>
                  <a:schemeClr val="dk1"/>
                </a:solidFill>
              </a:rPr>
              <a:t>Sunshade deployment (</a:t>
            </a:r>
            <a:r>
              <a:rPr b="0" i="0" lang="en" sz="1400" u="none" cap="none" strike="noStrike">
                <a:solidFill>
                  <a:schemeClr val="dk1"/>
                </a:solidFill>
                <a:latin typeface="Arial"/>
                <a:ea typeface="Arial"/>
                <a:cs typeface="Arial"/>
                <a:sym typeface="Arial"/>
              </a:rPr>
              <a:t>different from JWST; several advantages over JWST</a:t>
            </a:r>
            <a:r>
              <a:rPr lang="en">
                <a:solidFill>
                  <a:schemeClr val="dk1"/>
                </a:solidFill>
              </a:rPr>
              <a:t> but with </a:t>
            </a:r>
            <a:r>
              <a:rPr b="0" i="0" lang="en" sz="1400" u="none" cap="none" strike="noStrike">
                <a:solidFill>
                  <a:schemeClr val="dk1"/>
                </a:solidFill>
                <a:latin typeface="Arial"/>
                <a:ea typeface="Arial"/>
                <a:cs typeface="Arial"/>
                <a:sym typeface="Arial"/>
              </a:rPr>
              <a:t>new challenges</a:t>
            </a:r>
            <a:r>
              <a:rPr lang="en">
                <a:solidFill>
                  <a:schemeClr val="dk1"/>
                </a:solidFill>
              </a:rPr>
              <a:t>)</a:t>
            </a:r>
            <a:endParaRPr/>
          </a:p>
          <a:p>
            <a:pPr indent="0" lvl="0" marL="114300" marR="0" rtl="0" algn="l">
              <a:lnSpc>
                <a:spcPct val="100000"/>
              </a:lnSpc>
              <a:spcBef>
                <a:spcPts val="1600"/>
              </a:spcBef>
              <a:spcAft>
                <a:spcPts val="0"/>
              </a:spcAft>
              <a:buNone/>
            </a:pPr>
            <a:r>
              <a:rPr b="0" i="0" lang="en" sz="1400" u="none" cap="none" strike="noStrike">
                <a:solidFill>
                  <a:schemeClr val="dk1"/>
                </a:solidFill>
                <a:latin typeface="Arial"/>
                <a:ea typeface="Arial"/>
                <a:cs typeface="Arial"/>
                <a:sym typeface="Arial"/>
              </a:rPr>
              <a:t>Integration &amp; Test</a:t>
            </a:r>
            <a:endParaRPr b="0" i="0" sz="1400" u="none" cap="none" strike="noStrike">
              <a:solidFill>
                <a:schemeClr val="dk1"/>
              </a:solidFill>
              <a:latin typeface="Arial"/>
              <a:ea typeface="Arial"/>
              <a:cs typeface="Arial"/>
              <a:sym typeface="Arial"/>
            </a:endParaRPr>
          </a:p>
          <a:p>
            <a:pPr indent="-317500" lvl="0" marL="457200" marR="0" rtl="0" algn="l">
              <a:lnSpc>
                <a:spcPct val="100000"/>
              </a:lnSpc>
              <a:spcBef>
                <a:spcPts val="1600"/>
              </a:spcBef>
              <a:spcAft>
                <a:spcPts val="0"/>
              </a:spcAft>
              <a:buClr>
                <a:schemeClr val="dk1"/>
              </a:buClr>
              <a:buSzPts val="1400"/>
              <a:buFont typeface="Arial"/>
              <a:buChar char="-"/>
            </a:pPr>
            <a:r>
              <a:rPr b="0" i="0" lang="en" sz="1400" u="none" cap="none" strike="noStrike">
                <a:solidFill>
                  <a:schemeClr val="dk1"/>
                </a:solidFill>
                <a:latin typeface="Arial"/>
                <a:ea typeface="Arial"/>
                <a:cs typeface="Arial"/>
                <a:sym typeface="Arial"/>
              </a:rPr>
              <a:t>Transportation : No single facility exists that is large enough to both integrate and test as large as LUVOIR.</a:t>
            </a:r>
            <a:endParaRPr b="0" i="0" sz="1400" u="none" cap="none" strike="noStrike">
              <a:solidFill>
                <a:schemeClr val="dk1"/>
              </a:solidFill>
              <a:latin typeface="Arial"/>
              <a:ea typeface="Arial"/>
              <a:cs typeface="Arial"/>
              <a:sym typeface="Arial"/>
            </a:endParaRPr>
          </a:p>
          <a:p>
            <a:pPr indent="-317500" lvl="0" marL="457200" marR="0" rtl="0" algn="l">
              <a:lnSpc>
                <a:spcPct val="100000"/>
              </a:lnSpc>
              <a:spcBef>
                <a:spcPts val="0"/>
              </a:spcBef>
              <a:spcAft>
                <a:spcPts val="0"/>
              </a:spcAft>
              <a:buClr>
                <a:schemeClr val="dk1"/>
              </a:buClr>
              <a:buSzPts val="1400"/>
              <a:buFont typeface="Arial"/>
              <a:buChar char="-"/>
            </a:pPr>
            <a:r>
              <a:rPr lang="en">
                <a:solidFill>
                  <a:schemeClr val="dk1"/>
                </a:solidFill>
              </a:rPr>
              <a:t>Vibration test :</a:t>
            </a:r>
            <a:r>
              <a:rPr b="0" i="0" lang="en" sz="1400" u="none" cap="none" strike="noStrike">
                <a:solidFill>
                  <a:schemeClr val="dk1"/>
                </a:solidFill>
                <a:latin typeface="Arial"/>
                <a:ea typeface="Arial"/>
                <a:cs typeface="Arial"/>
                <a:sym typeface="Arial"/>
              </a:rPr>
              <a:t> There is no know mechanical shaker in the world that would be able to shake LUVOIR-A (~37,400 kg for LUVOIR-A, 21,000 kg for LUVOIR-B).</a:t>
            </a:r>
            <a:endParaRPr/>
          </a:p>
          <a:p>
            <a:pPr indent="0" lvl="0" marL="114300" marR="0" rtl="0" algn="l">
              <a:lnSpc>
                <a:spcPct val="100000"/>
              </a:lnSpc>
              <a:spcBef>
                <a:spcPts val="1600"/>
              </a:spcBef>
              <a:spcAft>
                <a:spcPts val="0"/>
              </a:spcAft>
              <a:buNone/>
            </a:pPr>
            <a:r>
              <a:rPr b="0" i="0" lang="en" sz="1400" u="none" cap="none" strike="noStrike">
                <a:solidFill>
                  <a:schemeClr val="dk1"/>
                </a:solidFill>
                <a:latin typeface="Arial"/>
                <a:ea typeface="Arial"/>
                <a:cs typeface="Arial"/>
                <a:sym typeface="Arial"/>
              </a:rPr>
              <a:t>Returning the fully deployed LUVOIR to cis-lunar space for servincing at the Gateway by some combination of astronauts and/or robots is a technical challenge, but not an impossible task.</a:t>
            </a:r>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99" name="Shape 299"/>
        <p:cNvGrpSpPr/>
        <p:nvPr/>
      </p:nvGrpSpPr>
      <p:grpSpPr>
        <a:xfrm>
          <a:off x="0" y="0"/>
          <a:ext cx="0" cy="0"/>
          <a:chOff x="0" y="0"/>
          <a:chExt cx="0" cy="0"/>
        </a:xfrm>
      </p:grpSpPr>
      <p:sp>
        <p:nvSpPr>
          <p:cNvPr id="300" name="Google Shape;300;p37"/>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3000"/>
              <a:buNone/>
            </a:pPr>
            <a:r>
              <a:t/>
            </a:r>
            <a:endParaRPr/>
          </a:p>
        </p:txBody>
      </p:sp>
      <p:pic>
        <p:nvPicPr>
          <p:cNvPr id="301" name="Google Shape;301;p37" title="LUVOIR_A_15m_Deploy_2019-07-18A.mp4">
            <a:hlinkClick r:id="rId3"/>
          </p:cNvPr>
          <p:cNvPicPr preferRelativeResize="0"/>
          <p:nvPr/>
        </p:nvPicPr>
        <p:blipFill>
          <a:blip r:embed="rId4">
            <a:alphaModFix/>
          </a:blip>
          <a:stretch>
            <a:fillRect/>
          </a:stretch>
        </p:blipFill>
        <p:spPr>
          <a:xfrm>
            <a:off x="0" y="0"/>
            <a:ext cx="9144000" cy="51435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1"/>
                                        </p:tgtEl>
                                        <p:attrNameLst>
                                          <p:attrName>style.visibility</p:attrName>
                                        </p:attrNameLst>
                                      </p:cBhvr>
                                      <p:to>
                                        <p:strVal val="visible"/>
                                      </p:to>
                                    </p:set>
                                    <p:animEffect filter="fade" transition="in">
                                      <p:cBhvr>
                                        <p:cTn dur="1000"/>
                                        <p:tgtEl>
                                          <p:spTgt spid="30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305" name="Shape 305"/>
        <p:cNvGrpSpPr/>
        <p:nvPr/>
      </p:nvGrpSpPr>
      <p:grpSpPr>
        <a:xfrm>
          <a:off x="0" y="0"/>
          <a:ext cx="0" cy="0"/>
          <a:chOff x="0" y="0"/>
          <a:chExt cx="0" cy="0"/>
        </a:xfrm>
      </p:grpSpPr>
      <p:sp>
        <p:nvSpPr>
          <p:cNvPr id="306" name="Google Shape;306;p38"/>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3000"/>
              <a:buNone/>
            </a:pPr>
            <a:r>
              <a:t/>
            </a:r>
            <a:endParaRPr/>
          </a:p>
        </p:txBody>
      </p:sp>
      <p:pic>
        <p:nvPicPr>
          <p:cNvPr id="307" name="Google Shape;307;p38" title="LUVOIR_B_8m_Deploy_2019-07-18A.mp4">
            <a:hlinkClick r:id="rId3"/>
          </p:cNvPr>
          <p:cNvPicPr preferRelativeResize="0"/>
          <p:nvPr/>
        </p:nvPicPr>
        <p:blipFill>
          <a:blip r:embed="rId4">
            <a:alphaModFix/>
          </a:blip>
          <a:stretch>
            <a:fillRect/>
          </a:stretch>
        </p:blipFill>
        <p:spPr>
          <a:xfrm>
            <a:off x="0" y="0"/>
            <a:ext cx="9144019" cy="51435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7"/>
                                        </p:tgtEl>
                                        <p:attrNameLst>
                                          <p:attrName>style.visibility</p:attrName>
                                        </p:attrNameLst>
                                      </p:cBhvr>
                                      <p:to>
                                        <p:strVal val="visible"/>
                                      </p:to>
                                    </p:set>
                                    <p:animEffect filter="fade" transition="in">
                                      <p:cBhvr>
                                        <p:cTn dur="1000"/>
                                        <p:tgtEl>
                                          <p:spTgt spid="30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1" name="Shape 311"/>
        <p:cNvGrpSpPr/>
        <p:nvPr/>
      </p:nvGrpSpPr>
      <p:grpSpPr>
        <a:xfrm>
          <a:off x="0" y="0"/>
          <a:ext cx="0" cy="0"/>
          <a:chOff x="0" y="0"/>
          <a:chExt cx="0" cy="0"/>
        </a:xfrm>
      </p:grpSpPr>
      <p:sp>
        <p:nvSpPr>
          <p:cNvPr id="312" name="Google Shape;312;p39"/>
          <p:cNvSpPr txBox="1"/>
          <p:nvPr>
            <p:ph type="title"/>
          </p:nvPr>
        </p:nvSpPr>
        <p:spPr>
          <a:xfrm>
            <a:off x="311700" y="2285400"/>
            <a:ext cx="66489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4000"/>
              <a:t>HabEx</a:t>
            </a:r>
            <a:endParaRPr sz="4000"/>
          </a:p>
        </p:txBody>
      </p:sp>
      <p:pic>
        <p:nvPicPr>
          <p:cNvPr id="313" name="Google Shape;313;p39"/>
          <p:cNvPicPr preferRelativeResize="0"/>
          <p:nvPr/>
        </p:nvPicPr>
        <p:blipFill>
          <a:blip r:embed="rId3">
            <a:alphaModFix/>
          </a:blip>
          <a:stretch>
            <a:fillRect/>
          </a:stretch>
        </p:blipFill>
        <p:spPr>
          <a:xfrm>
            <a:off x="5149961" y="580384"/>
            <a:ext cx="2631774" cy="3762977"/>
          </a:xfrm>
          <a:prstGeom prst="rect">
            <a:avLst/>
          </a:prstGeom>
          <a:noFill/>
          <a:ln>
            <a:noFill/>
          </a:ln>
        </p:spPr>
      </p:pic>
      <p:cxnSp>
        <p:nvCxnSpPr>
          <p:cNvPr id="314" name="Google Shape;314;p39"/>
          <p:cNvCxnSpPr/>
          <p:nvPr/>
        </p:nvCxnSpPr>
        <p:spPr>
          <a:xfrm flipH="1">
            <a:off x="6415008" y="1233188"/>
            <a:ext cx="711600" cy="1438800"/>
          </a:xfrm>
          <a:prstGeom prst="straightConnector1">
            <a:avLst/>
          </a:prstGeom>
          <a:noFill/>
          <a:ln cap="flat" cmpd="sng" w="28575">
            <a:solidFill>
              <a:schemeClr val="dk2"/>
            </a:solidFill>
            <a:prstDash val="solid"/>
            <a:round/>
            <a:headEnd len="med" w="med" type="none"/>
            <a:tailEnd len="med" w="med" type="none"/>
          </a:ln>
        </p:spPr>
      </p:cxnSp>
      <p:sp>
        <p:nvSpPr>
          <p:cNvPr id="315" name="Google Shape;315;p39"/>
          <p:cNvSpPr txBox="1"/>
          <p:nvPr/>
        </p:nvSpPr>
        <p:spPr>
          <a:xfrm>
            <a:off x="6384591" y="1753894"/>
            <a:ext cx="893700" cy="594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EFEFEF"/>
                </a:solidFill>
                <a:latin typeface="Average"/>
                <a:ea typeface="Average"/>
                <a:cs typeface="Average"/>
                <a:sym typeface="Average"/>
              </a:rPr>
              <a:t>76,600 km</a:t>
            </a:r>
            <a:endParaRPr>
              <a:solidFill>
                <a:srgbClr val="EFEFEF"/>
              </a:solidFill>
              <a:latin typeface="Average"/>
              <a:ea typeface="Average"/>
              <a:cs typeface="Average"/>
              <a:sym typeface="Average"/>
            </a:endParaRPr>
          </a:p>
        </p:txBody>
      </p:sp>
      <p:sp>
        <p:nvSpPr>
          <p:cNvPr id="316" name="Google Shape;316;p39"/>
          <p:cNvSpPr txBox="1"/>
          <p:nvPr/>
        </p:nvSpPr>
        <p:spPr>
          <a:xfrm>
            <a:off x="5168609" y="4132326"/>
            <a:ext cx="1343700" cy="430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EFEFEF"/>
                </a:solidFill>
                <a:latin typeface="Average"/>
                <a:ea typeface="Average"/>
                <a:cs typeface="Average"/>
                <a:sym typeface="Average"/>
              </a:rPr>
              <a:t>@L2 orbit</a:t>
            </a:r>
            <a:endParaRPr>
              <a:solidFill>
                <a:srgbClr val="EFEFEF"/>
              </a:solidFill>
              <a:latin typeface="Average"/>
              <a:ea typeface="Average"/>
              <a:cs typeface="Average"/>
              <a:sym typeface="Average"/>
            </a:endParaRPr>
          </a:p>
        </p:txBody>
      </p:sp>
      <p:sp>
        <p:nvSpPr>
          <p:cNvPr id="317" name="Google Shape;317;p39"/>
          <p:cNvSpPr txBox="1"/>
          <p:nvPr/>
        </p:nvSpPr>
        <p:spPr>
          <a:xfrm>
            <a:off x="6673975" y="889300"/>
            <a:ext cx="978900" cy="430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300">
                <a:solidFill>
                  <a:srgbClr val="EFEFEF"/>
                </a:solidFill>
                <a:latin typeface="Average"/>
                <a:ea typeface="Average"/>
                <a:cs typeface="Average"/>
                <a:sym typeface="Average"/>
              </a:rPr>
              <a:t>50m starshade</a:t>
            </a:r>
            <a:endParaRPr sz="1300">
              <a:solidFill>
                <a:srgbClr val="EFEFEF"/>
              </a:solidFill>
              <a:latin typeface="Average"/>
              <a:ea typeface="Average"/>
              <a:cs typeface="Average"/>
              <a:sym typeface="Average"/>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321" name="Shape 321"/>
        <p:cNvGrpSpPr/>
        <p:nvPr/>
      </p:nvGrpSpPr>
      <p:grpSpPr>
        <a:xfrm>
          <a:off x="0" y="0"/>
          <a:ext cx="0" cy="0"/>
          <a:chOff x="0" y="0"/>
          <a:chExt cx="0" cy="0"/>
        </a:xfrm>
      </p:grpSpPr>
      <p:sp>
        <p:nvSpPr>
          <p:cNvPr id="322" name="Google Shape;322;p40"/>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Habitable Exoplanet Observatory (HabEx)  </a:t>
            </a:r>
            <a:endParaRPr/>
          </a:p>
        </p:txBody>
      </p:sp>
      <p:sp>
        <p:nvSpPr>
          <p:cNvPr id="323" name="Google Shape;323;p40"/>
          <p:cNvSpPr txBox="1"/>
          <p:nvPr>
            <p:ph idx="1" type="body"/>
          </p:nvPr>
        </p:nvSpPr>
        <p:spPr>
          <a:xfrm>
            <a:off x="2641200" y="1368613"/>
            <a:ext cx="5933700" cy="1128300"/>
          </a:xfrm>
          <a:prstGeom prst="rect">
            <a:avLst/>
          </a:prstGeom>
          <a:solidFill>
            <a:srgbClr val="9E9E9E">
              <a:alpha val="33150"/>
            </a:srgbClr>
          </a:solidFill>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rgbClr val="FFFFFF"/>
                </a:solidFill>
              </a:rPr>
              <a:t>HabEx</a:t>
            </a:r>
            <a:r>
              <a:rPr lang="en">
                <a:solidFill>
                  <a:srgbClr val="FFFFFF"/>
                </a:solidFill>
              </a:rPr>
              <a:t>, as a successor of Hubble Space Telescope (</a:t>
            </a:r>
            <a:r>
              <a:rPr b="1" lang="en">
                <a:solidFill>
                  <a:srgbClr val="FFFFFF"/>
                </a:solidFill>
              </a:rPr>
              <a:t>HST</a:t>
            </a:r>
            <a:r>
              <a:rPr lang="en">
                <a:solidFill>
                  <a:srgbClr val="FFFFFF"/>
                </a:solidFill>
              </a:rPr>
              <a:t>), is designed to be the Great Observatory of the 2030s capable of a broad range of science from UV through NIR. </a:t>
            </a:r>
            <a:endParaRPr>
              <a:solidFill>
                <a:srgbClr val="FFFFFF"/>
              </a:solidFill>
            </a:endParaRPr>
          </a:p>
          <a:p>
            <a:pPr indent="0" lvl="0" marL="0" rtl="0" algn="l">
              <a:spcBef>
                <a:spcPts val="1600"/>
              </a:spcBef>
              <a:spcAft>
                <a:spcPts val="1600"/>
              </a:spcAft>
              <a:buNone/>
            </a:pPr>
            <a:r>
              <a:t/>
            </a:r>
            <a:endParaRPr sz="1200">
              <a:solidFill>
                <a:srgbClr val="FFFFFF"/>
              </a:solidFill>
            </a:endParaRPr>
          </a:p>
        </p:txBody>
      </p:sp>
      <p:pic>
        <p:nvPicPr>
          <p:cNvPr id="324" name="Google Shape;324;p40"/>
          <p:cNvPicPr preferRelativeResize="0"/>
          <p:nvPr/>
        </p:nvPicPr>
        <p:blipFill>
          <a:blip r:embed="rId3">
            <a:alphaModFix/>
          </a:blip>
          <a:stretch>
            <a:fillRect/>
          </a:stretch>
        </p:blipFill>
        <p:spPr>
          <a:xfrm>
            <a:off x="298500" y="1687700"/>
            <a:ext cx="2063975" cy="2950892"/>
          </a:xfrm>
          <a:prstGeom prst="rect">
            <a:avLst/>
          </a:prstGeom>
          <a:noFill/>
          <a:ln>
            <a:noFill/>
          </a:ln>
        </p:spPr>
      </p:pic>
      <p:cxnSp>
        <p:nvCxnSpPr>
          <p:cNvPr id="325" name="Google Shape;325;p40"/>
          <p:cNvCxnSpPr/>
          <p:nvPr/>
        </p:nvCxnSpPr>
        <p:spPr>
          <a:xfrm flipH="1">
            <a:off x="1290690" y="2199623"/>
            <a:ext cx="558000" cy="1128300"/>
          </a:xfrm>
          <a:prstGeom prst="straightConnector1">
            <a:avLst/>
          </a:prstGeom>
          <a:noFill/>
          <a:ln cap="flat" cmpd="sng" w="28575">
            <a:solidFill>
              <a:schemeClr val="dk2"/>
            </a:solidFill>
            <a:prstDash val="solid"/>
            <a:round/>
            <a:headEnd len="med" w="med" type="none"/>
            <a:tailEnd len="med" w="med" type="none"/>
          </a:ln>
        </p:spPr>
      </p:cxnSp>
      <p:sp>
        <p:nvSpPr>
          <p:cNvPr id="326" name="Google Shape;326;p40"/>
          <p:cNvSpPr txBox="1"/>
          <p:nvPr/>
        </p:nvSpPr>
        <p:spPr>
          <a:xfrm>
            <a:off x="1266762" y="2607956"/>
            <a:ext cx="700800" cy="466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EFEFEF"/>
                </a:solidFill>
                <a:latin typeface="Average"/>
                <a:ea typeface="Average"/>
                <a:cs typeface="Average"/>
                <a:sym typeface="Average"/>
              </a:rPr>
              <a:t>76,600 km</a:t>
            </a:r>
            <a:endParaRPr>
              <a:solidFill>
                <a:srgbClr val="EFEFEF"/>
              </a:solidFill>
              <a:latin typeface="Average"/>
              <a:ea typeface="Average"/>
              <a:cs typeface="Average"/>
              <a:sym typeface="Average"/>
            </a:endParaRPr>
          </a:p>
        </p:txBody>
      </p:sp>
      <p:sp>
        <p:nvSpPr>
          <p:cNvPr id="327" name="Google Shape;327;p40"/>
          <p:cNvSpPr txBox="1"/>
          <p:nvPr/>
        </p:nvSpPr>
        <p:spPr>
          <a:xfrm>
            <a:off x="313125" y="4473100"/>
            <a:ext cx="1053900" cy="337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EFEFEF"/>
                </a:solidFill>
                <a:latin typeface="Average"/>
                <a:ea typeface="Average"/>
                <a:cs typeface="Average"/>
                <a:sym typeface="Average"/>
              </a:rPr>
              <a:t>@L2 orbit</a:t>
            </a:r>
            <a:endParaRPr>
              <a:solidFill>
                <a:srgbClr val="EFEFEF"/>
              </a:solidFill>
              <a:latin typeface="Average"/>
              <a:ea typeface="Average"/>
              <a:cs typeface="Average"/>
              <a:sym typeface="Average"/>
            </a:endParaRPr>
          </a:p>
        </p:txBody>
      </p:sp>
      <p:sp>
        <p:nvSpPr>
          <p:cNvPr id="328" name="Google Shape;328;p40"/>
          <p:cNvSpPr txBox="1"/>
          <p:nvPr/>
        </p:nvSpPr>
        <p:spPr>
          <a:xfrm>
            <a:off x="1366900" y="1801550"/>
            <a:ext cx="1071900" cy="466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solidFill>
                  <a:srgbClr val="EFEFEF"/>
                </a:solidFill>
                <a:latin typeface="Average"/>
                <a:ea typeface="Average"/>
                <a:cs typeface="Average"/>
                <a:sym typeface="Average"/>
              </a:rPr>
              <a:t>25m starshade</a:t>
            </a:r>
            <a:endParaRPr>
              <a:solidFill>
                <a:srgbClr val="EFEFEF"/>
              </a:solidFill>
              <a:latin typeface="Average"/>
              <a:ea typeface="Average"/>
              <a:cs typeface="Average"/>
              <a:sym typeface="Average"/>
            </a:endParaRPr>
          </a:p>
        </p:txBody>
      </p:sp>
      <p:pic>
        <p:nvPicPr>
          <p:cNvPr id="329" name="Google Shape;329;p40"/>
          <p:cNvPicPr preferRelativeResize="0"/>
          <p:nvPr/>
        </p:nvPicPr>
        <p:blipFill>
          <a:blip r:embed="rId4">
            <a:alphaModFix/>
          </a:blip>
          <a:stretch>
            <a:fillRect/>
          </a:stretch>
        </p:blipFill>
        <p:spPr>
          <a:xfrm>
            <a:off x="2626913" y="2571750"/>
            <a:ext cx="5933751" cy="2486950"/>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333" name="Shape 333"/>
        <p:cNvGrpSpPr/>
        <p:nvPr/>
      </p:nvGrpSpPr>
      <p:grpSpPr>
        <a:xfrm>
          <a:off x="0" y="0"/>
          <a:ext cx="0" cy="0"/>
          <a:chOff x="0" y="0"/>
          <a:chExt cx="0" cy="0"/>
        </a:xfrm>
      </p:grpSpPr>
      <p:sp>
        <p:nvSpPr>
          <p:cNvPr id="334" name="Google Shape;334;p41"/>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Habitable Exoplanet Observatory (HabEx)  </a:t>
            </a:r>
            <a:endParaRPr/>
          </a:p>
        </p:txBody>
      </p:sp>
      <p:pic>
        <p:nvPicPr>
          <p:cNvPr id="335" name="Google Shape;335;p41"/>
          <p:cNvPicPr preferRelativeResize="0"/>
          <p:nvPr/>
        </p:nvPicPr>
        <p:blipFill>
          <a:blip r:embed="rId3">
            <a:alphaModFix/>
          </a:blip>
          <a:stretch>
            <a:fillRect/>
          </a:stretch>
        </p:blipFill>
        <p:spPr>
          <a:xfrm>
            <a:off x="311711" y="1106659"/>
            <a:ext cx="2631774" cy="3762977"/>
          </a:xfrm>
          <a:prstGeom prst="rect">
            <a:avLst/>
          </a:prstGeom>
          <a:noFill/>
          <a:ln>
            <a:noFill/>
          </a:ln>
        </p:spPr>
      </p:pic>
      <p:cxnSp>
        <p:nvCxnSpPr>
          <p:cNvPr id="336" name="Google Shape;336;p41"/>
          <p:cNvCxnSpPr/>
          <p:nvPr/>
        </p:nvCxnSpPr>
        <p:spPr>
          <a:xfrm flipH="1">
            <a:off x="1576852" y="1759463"/>
            <a:ext cx="711506" cy="1438808"/>
          </a:xfrm>
          <a:prstGeom prst="straightConnector1">
            <a:avLst/>
          </a:prstGeom>
          <a:noFill/>
          <a:ln cap="flat" cmpd="sng" w="28575">
            <a:solidFill>
              <a:schemeClr val="dk2"/>
            </a:solidFill>
            <a:prstDash val="solid"/>
            <a:round/>
            <a:headEnd len="med" w="med" type="none"/>
            <a:tailEnd len="med" w="med" type="none"/>
          </a:ln>
        </p:spPr>
      </p:cxnSp>
      <p:sp>
        <p:nvSpPr>
          <p:cNvPr id="337" name="Google Shape;337;p41"/>
          <p:cNvSpPr txBox="1"/>
          <p:nvPr/>
        </p:nvSpPr>
        <p:spPr>
          <a:xfrm>
            <a:off x="1546341" y="2280169"/>
            <a:ext cx="893590" cy="594498"/>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EFEFEF"/>
                </a:solidFill>
                <a:latin typeface="Average"/>
                <a:ea typeface="Average"/>
                <a:cs typeface="Average"/>
                <a:sym typeface="Average"/>
              </a:rPr>
              <a:t>76,600 km</a:t>
            </a:r>
            <a:endParaRPr>
              <a:solidFill>
                <a:srgbClr val="EFEFEF"/>
              </a:solidFill>
              <a:latin typeface="Average"/>
              <a:ea typeface="Average"/>
              <a:cs typeface="Average"/>
              <a:sym typeface="Average"/>
            </a:endParaRPr>
          </a:p>
        </p:txBody>
      </p:sp>
      <p:sp>
        <p:nvSpPr>
          <p:cNvPr id="338" name="Google Shape;338;p41"/>
          <p:cNvSpPr txBox="1"/>
          <p:nvPr/>
        </p:nvSpPr>
        <p:spPr>
          <a:xfrm>
            <a:off x="330359" y="4658601"/>
            <a:ext cx="1343828" cy="430763"/>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EFEFEF"/>
                </a:solidFill>
                <a:latin typeface="Average"/>
                <a:ea typeface="Average"/>
                <a:cs typeface="Average"/>
                <a:sym typeface="Average"/>
              </a:rPr>
              <a:t>@L2 orbit</a:t>
            </a:r>
            <a:endParaRPr>
              <a:solidFill>
                <a:srgbClr val="EFEFEF"/>
              </a:solidFill>
              <a:latin typeface="Average"/>
              <a:ea typeface="Average"/>
              <a:cs typeface="Average"/>
              <a:sym typeface="Average"/>
            </a:endParaRPr>
          </a:p>
        </p:txBody>
      </p:sp>
      <p:sp>
        <p:nvSpPr>
          <p:cNvPr id="339" name="Google Shape;339;p41"/>
          <p:cNvSpPr txBox="1"/>
          <p:nvPr/>
        </p:nvSpPr>
        <p:spPr>
          <a:xfrm>
            <a:off x="1835725" y="1415575"/>
            <a:ext cx="978900" cy="430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300">
                <a:solidFill>
                  <a:srgbClr val="EFEFEF"/>
                </a:solidFill>
                <a:latin typeface="Average"/>
                <a:ea typeface="Average"/>
                <a:cs typeface="Average"/>
                <a:sym typeface="Average"/>
              </a:rPr>
              <a:t>50</a:t>
            </a:r>
            <a:r>
              <a:rPr lang="en" sz="1300">
                <a:solidFill>
                  <a:srgbClr val="EFEFEF"/>
                </a:solidFill>
                <a:latin typeface="Average"/>
                <a:ea typeface="Average"/>
                <a:cs typeface="Average"/>
                <a:sym typeface="Average"/>
              </a:rPr>
              <a:t>m starshade</a:t>
            </a:r>
            <a:endParaRPr sz="1300">
              <a:solidFill>
                <a:srgbClr val="EFEFEF"/>
              </a:solidFill>
              <a:latin typeface="Average"/>
              <a:ea typeface="Average"/>
              <a:cs typeface="Average"/>
              <a:sym typeface="Average"/>
            </a:endParaRPr>
          </a:p>
        </p:txBody>
      </p:sp>
      <p:pic>
        <p:nvPicPr>
          <p:cNvPr id="340" name="Google Shape;340;p41"/>
          <p:cNvPicPr preferRelativeResize="0"/>
          <p:nvPr/>
        </p:nvPicPr>
        <p:blipFill>
          <a:blip r:embed="rId4">
            <a:alphaModFix/>
          </a:blip>
          <a:stretch>
            <a:fillRect/>
          </a:stretch>
        </p:blipFill>
        <p:spPr>
          <a:xfrm>
            <a:off x="2626913" y="2571750"/>
            <a:ext cx="5933751" cy="2486950"/>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4" name="Shape 344"/>
        <p:cNvGrpSpPr/>
        <p:nvPr/>
      </p:nvGrpSpPr>
      <p:grpSpPr>
        <a:xfrm>
          <a:off x="0" y="0"/>
          <a:ext cx="0" cy="0"/>
          <a:chOff x="0" y="0"/>
          <a:chExt cx="0" cy="0"/>
        </a:xfrm>
      </p:grpSpPr>
      <p:sp>
        <p:nvSpPr>
          <p:cNvPr id="345" name="Google Shape;345;p42"/>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Habitable Exoplanet Observatory (HabEx) Spec </a:t>
            </a:r>
            <a:endParaRPr/>
          </a:p>
        </p:txBody>
      </p:sp>
      <p:pic>
        <p:nvPicPr>
          <p:cNvPr id="346" name="Google Shape;346;p42"/>
          <p:cNvPicPr preferRelativeResize="0"/>
          <p:nvPr/>
        </p:nvPicPr>
        <p:blipFill>
          <a:blip r:embed="rId3">
            <a:alphaModFix/>
          </a:blip>
          <a:stretch>
            <a:fillRect/>
          </a:stretch>
        </p:blipFill>
        <p:spPr>
          <a:xfrm>
            <a:off x="0" y="1410022"/>
            <a:ext cx="9143999" cy="2766403"/>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0" name="Shape 350"/>
        <p:cNvGrpSpPr/>
        <p:nvPr/>
      </p:nvGrpSpPr>
      <p:grpSpPr>
        <a:xfrm>
          <a:off x="0" y="0"/>
          <a:ext cx="0" cy="0"/>
          <a:chOff x="0" y="0"/>
          <a:chExt cx="0" cy="0"/>
        </a:xfrm>
      </p:grpSpPr>
      <p:sp>
        <p:nvSpPr>
          <p:cNvPr id="351" name="Google Shape;351;p43"/>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Habitable Exoplanet Observatory (HabEx) Science </a:t>
            </a:r>
            <a:endParaRPr/>
          </a:p>
        </p:txBody>
      </p:sp>
      <p:pic>
        <p:nvPicPr>
          <p:cNvPr id="352" name="Google Shape;352;p43"/>
          <p:cNvPicPr preferRelativeResize="0"/>
          <p:nvPr/>
        </p:nvPicPr>
        <p:blipFill>
          <a:blip r:embed="rId3">
            <a:alphaModFix/>
          </a:blip>
          <a:stretch>
            <a:fillRect/>
          </a:stretch>
        </p:blipFill>
        <p:spPr>
          <a:xfrm>
            <a:off x="0" y="3438500"/>
            <a:ext cx="5490150" cy="1705000"/>
          </a:xfrm>
          <a:prstGeom prst="rect">
            <a:avLst/>
          </a:prstGeom>
          <a:noFill/>
          <a:ln>
            <a:noFill/>
          </a:ln>
        </p:spPr>
      </p:pic>
      <p:pic>
        <p:nvPicPr>
          <p:cNvPr descr="For the first time in human history, technologies have matured sufficiently to enable an affordable space-based telescope mission capable of discovering habitable planets like the Earth orbiting nearby bright sunlike stars. The Habitable Exoplanet Observatory, HabEx, one of four large strategic mission concepts being reviewed by the Astronomy and Astrophysics 2020 Decadal Survey, has been designed to discover and characterize habitable exoplanets and to be the successor to the Hubble Space Telescope, performing observations in ultraviolet, visible, and near infrared spectra.&#10;&#10;For more information about HabEx, including the final report, please see https://www.jpl.nasa.gov/habex/&#10;For a general overview of HabEx, please see: https://www.youtube.com/watch?v=i_Mt8MVb1sU&#10;For an overview of HabEx science, please see: https://www.youtube.com/watch?v=50Ad25-cv2o" id="353" name="Google Shape;353;p43" title="HabEx Engineering &amp; Operations Overview">
            <a:hlinkClick r:id="rId4"/>
          </p:cNvPr>
          <p:cNvPicPr preferRelativeResize="0"/>
          <p:nvPr/>
        </p:nvPicPr>
        <p:blipFill>
          <a:blip r:embed="rId5">
            <a:alphaModFix/>
          </a:blip>
          <a:stretch>
            <a:fillRect/>
          </a:stretch>
        </p:blipFill>
        <p:spPr>
          <a:xfrm>
            <a:off x="4499725" y="1115900"/>
            <a:ext cx="4572000" cy="3429000"/>
          </a:xfrm>
          <a:prstGeom prst="rect">
            <a:avLst/>
          </a:prstGeom>
          <a:noFill/>
          <a:ln>
            <a:noFill/>
          </a:ln>
        </p:spPr>
      </p:pic>
      <p:pic>
        <p:nvPicPr>
          <p:cNvPr id="354" name="Google Shape;354;p43"/>
          <p:cNvPicPr preferRelativeResize="0"/>
          <p:nvPr/>
        </p:nvPicPr>
        <p:blipFill rotWithShape="1">
          <a:blip r:embed="rId6">
            <a:alphaModFix/>
          </a:blip>
          <a:srcRect b="0" l="0" r="66268" t="0"/>
          <a:stretch/>
        </p:blipFill>
        <p:spPr>
          <a:xfrm>
            <a:off x="496875" y="1115900"/>
            <a:ext cx="3183998" cy="3956175"/>
          </a:xfrm>
          <a:prstGeom prst="rect">
            <a:avLst/>
          </a:prstGeom>
          <a:noFill/>
          <a:ln>
            <a:noFill/>
          </a:ln>
        </p:spPr>
      </p:pic>
      <p:pic>
        <p:nvPicPr>
          <p:cNvPr id="355" name="Google Shape;355;p43"/>
          <p:cNvPicPr preferRelativeResize="0"/>
          <p:nvPr/>
        </p:nvPicPr>
        <p:blipFill rotWithShape="1">
          <a:blip r:embed="rId6">
            <a:alphaModFix/>
          </a:blip>
          <a:srcRect b="0" l="34466" r="34209" t="0"/>
          <a:stretch/>
        </p:blipFill>
        <p:spPr>
          <a:xfrm>
            <a:off x="565350" y="1115900"/>
            <a:ext cx="2956851" cy="3956175"/>
          </a:xfrm>
          <a:prstGeom prst="rect">
            <a:avLst/>
          </a:prstGeom>
          <a:noFill/>
          <a:ln>
            <a:noFill/>
          </a:ln>
        </p:spPr>
      </p:pic>
      <p:pic>
        <p:nvPicPr>
          <p:cNvPr id="356" name="Google Shape;356;p43"/>
          <p:cNvPicPr preferRelativeResize="0"/>
          <p:nvPr/>
        </p:nvPicPr>
        <p:blipFill rotWithShape="1">
          <a:blip r:embed="rId6">
            <a:alphaModFix/>
          </a:blip>
          <a:srcRect b="0" l="66619" r="0" t="0"/>
          <a:stretch/>
        </p:blipFill>
        <p:spPr>
          <a:xfrm>
            <a:off x="513487" y="1115900"/>
            <a:ext cx="3150777" cy="3956175"/>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353"/>
                                        </p:tgtEl>
                                        <p:attrNameLst>
                                          <p:attrName>style.visibility</p:attrName>
                                        </p:attrNameLst>
                                      </p:cBhvr>
                                      <p:to>
                                        <p:strVal val="visible"/>
                                      </p:to>
                                    </p:set>
                                    <p:animEffect filter="fade" transition="in">
                                      <p:cBhvr>
                                        <p:cTn dur="1000"/>
                                        <p:tgtEl>
                                          <p:spTgt spid="35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xit" presetID="10" presetSubtype="0">
                                  <p:stCondLst>
                                    <p:cond delay="0"/>
                                  </p:stCondLst>
                                  <p:childTnLst>
                                    <p:animEffect filter="fade" transition="out">
                                      <p:cBhvr>
                                        <p:cTn dur="1000"/>
                                        <p:tgtEl>
                                          <p:spTgt spid="352"/>
                                        </p:tgtEl>
                                      </p:cBhvr>
                                    </p:animEffect>
                                    <p:set>
                                      <p:cBhvr>
                                        <p:cTn dur="1" fill="hold">
                                          <p:stCondLst>
                                            <p:cond delay="1000"/>
                                          </p:stCondLst>
                                        </p:cTn>
                                        <p:tgtEl>
                                          <p:spTgt spid="352"/>
                                        </p:tgtEl>
                                        <p:attrNameLst>
                                          <p:attrName>style.visibility</p:attrName>
                                        </p:attrNameLst>
                                      </p:cBhvr>
                                      <p:to>
                                        <p:strVal val="hidden"/>
                                      </p:to>
                                    </p:set>
                                  </p:childTnLst>
                                </p:cTn>
                              </p:par>
                              <p:par>
                                <p:cTn fill="hold" nodeType="withEffect" presetClass="entr" presetID="10" presetSubtype="0">
                                  <p:stCondLst>
                                    <p:cond delay="0"/>
                                  </p:stCondLst>
                                  <p:childTnLst>
                                    <p:set>
                                      <p:cBhvr>
                                        <p:cTn dur="1" fill="hold">
                                          <p:stCondLst>
                                            <p:cond delay="0"/>
                                          </p:stCondLst>
                                        </p:cTn>
                                        <p:tgtEl>
                                          <p:spTgt spid="354"/>
                                        </p:tgtEl>
                                        <p:attrNameLst>
                                          <p:attrName>style.visibility</p:attrName>
                                        </p:attrNameLst>
                                      </p:cBhvr>
                                      <p:to>
                                        <p:strVal val="visible"/>
                                      </p:to>
                                    </p:set>
                                    <p:animEffect filter="fade" transition="in">
                                      <p:cBhvr>
                                        <p:cTn dur="1000"/>
                                        <p:tgtEl>
                                          <p:spTgt spid="35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xit" presetID="10" presetSubtype="0">
                                  <p:stCondLst>
                                    <p:cond delay="0"/>
                                  </p:stCondLst>
                                  <p:childTnLst>
                                    <p:animEffect filter="fade" transition="out">
                                      <p:cBhvr>
                                        <p:cTn dur="1000"/>
                                        <p:tgtEl>
                                          <p:spTgt spid="354"/>
                                        </p:tgtEl>
                                      </p:cBhvr>
                                    </p:animEffect>
                                    <p:set>
                                      <p:cBhvr>
                                        <p:cTn dur="1" fill="hold">
                                          <p:stCondLst>
                                            <p:cond delay="1000"/>
                                          </p:stCondLst>
                                        </p:cTn>
                                        <p:tgtEl>
                                          <p:spTgt spid="354"/>
                                        </p:tgtEl>
                                        <p:attrNameLst>
                                          <p:attrName>style.visibility</p:attrName>
                                        </p:attrNameLst>
                                      </p:cBhvr>
                                      <p:to>
                                        <p:strVal val="hidden"/>
                                      </p:to>
                                    </p:set>
                                  </p:childTnLst>
                                </p:cTn>
                              </p:par>
                              <p:par>
                                <p:cTn fill="hold" nodeType="withEffect" presetClass="entr" presetID="10" presetSubtype="0">
                                  <p:stCondLst>
                                    <p:cond delay="0"/>
                                  </p:stCondLst>
                                  <p:childTnLst>
                                    <p:set>
                                      <p:cBhvr>
                                        <p:cTn dur="1" fill="hold">
                                          <p:stCondLst>
                                            <p:cond delay="0"/>
                                          </p:stCondLst>
                                        </p:cTn>
                                        <p:tgtEl>
                                          <p:spTgt spid="355"/>
                                        </p:tgtEl>
                                        <p:attrNameLst>
                                          <p:attrName>style.visibility</p:attrName>
                                        </p:attrNameLst>
                                      </p:cBhvr>
                                      <p:to>
                                        <p:strVal val="visible"/>
                                      </p:to>
                                    </p:set>
                                    <p:animEffect filter="fade" transition="in">
                                      <p:cBhvr>
                                        <p:cTn dur="1000"/>
                                        <p:tgtEl>
                                          <p:spTgt spid="35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56"/>
                                        </p:tgtEl>
                                        <p:attrNameLst>
                                          <p:attrName>style.visibility</p:attrName>
                                        </p:attrNameLst>
                                      </p:cBhvr>
                                      <p:to>
                                        <p:strVal val="visible"/>
                                      </p:to>
                                    </p:set>
                                    <p:animEffect filter="fade" transition="in">
                                      <p:cBhvr>
                                        <p:cTn dur="1000"/>
                                        <p:tgtEl>
                                          <p:spTgt spid="356"/>
                                        </p:tgtEl>
                                      </p:cBhvr>
                                    </p:animEffect>
                                  </p:childTnLst>
                                </p:cTn>
                              </p:par>
                              <p:par>
                                <p:cTn fill="hold" nodeType="withEffect" presetClass="exit" presetID="10" presetSubtype="0">
                                  <p:stCondLst>
                                    <p:cond delay="0"/>
                                  </p:stCondLst>
                                  <p:childTnLst>
                                    <p:animEffect filter="fade" transition="out">
                                      <p:cBhvr>
                                        <p:cTn dur="1000"/>
                                        <p:tgtEl>
                                          <p:spTgt spid="355"/>
                                        </p:tgtEl>
                                      </p:cBhvr>
                                    </p:animEffect>
                                    <p:set>
                                      <p:cBhvr>
                                        <p:cTn dur="1" fill="hold">
                                          <p:stCondLst>
                                            <p:cond delay="1000"/>
                                          </p:stCondLst>
                                        </p:cTn>
                                        <p:tgtEl>
                                          <p:spTgt spid="355"/>
                                        </p:tgtEl>
                                        <p:attrNameLst>
                                          <p:attrName>style.visibility</p:attrName>
                                        </p:attrNameLst>
                                      </p:cBhvr>
                                      <p:to>
                                        <p:strVal val="hidden"/>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1" name="Shape 81"/>
        <p:cNvGrpSpPr/>
        <p:nvPr/>
      </p:nvGrpSpPr>
      <p:grpSpPr>
        <a:xfrm>
          <a:off x="0" y="0"/>
          <a:ext cx="0" cy="0"/>
          <a:chOff x="0" y="0"/>
          <a:chExt cx="0" cy="0"/>
        </a:xfrm>
      </p:grpSpPr>
      <p:sp>
        <p:nvSpPr>
          <p:cNvPr id="82" name="Google Shape;82;p17"/>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Astro2020</a:t>
            </a:r>
            <a:endParaRPr/>
          </a:p>
        </p:txBody>
      </p:sp>
      <p:sp>
        <p:nvSpPr>
          <p:cNvPr id="83" name="Google Shape;83;p17"/>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sz="1200">
              <a:latin typeface="Bevan"/>
              <a:ea typeface="Bevan"/>
              <a:cs typeface="Bevan"/>
              <a:sym typeface="Bevan"/>
            </a:endParaRPr>
          </a:p>
          <a:p>
            <a:pPr indent="0" lvl="0" marL="0" rtl="0" algn="l">
              <a:spcBef>
                <a:spcPts val="0"/>
              </a:spcBef>
              <a:spcAft>
                <a:spcPts val="0"/>
              </a:spcAft>
              <a:buNone/>
            </a:pPr>
            <a:r>
              <a:rPr lang="en">
                <a:latin typeface="Bevan"/>
                <a:ea typeface="Bevan"/>
                <a:cs typeface="Bevan"/>
                <a:sym typeface="Bevan"/>
              </a:rPr>
              <a:t>Will prioritize science themes</a:t>
            </a:r>
            <a:endParaRPr sz="1500">
              <a:solidFill>
                <a:schemeClr val="dk1"/>
              </a:solidFill>
              <a:latin typeface="Bevan"/>
              <a:ea typeface="Bevan"/>
              <a:cs typeface="Bevan"/>
              <a:sym typeface="Bevan"/>
            </a:endParaRPr>
          </a:p>
          <a:p>
            <a:pPr indent="0" lvl="0" marL="0" rtl="0" algn="l">
              <a:lnSpc>
                <a:spcPct val="130000"/>
              </a:lnSpc>
              <a:spcBef>
                <a:spcPts val="1600"/>
              </a:spcBef>
              <a:spcAft>
                <a:spcPts val="0"/>
              </a:spcAft>
              <a:buNone/>
            </a:pPr>
            <a:r>
              <a:rPr b="1" lang="en" sz="1500">
                <a:solidFill>
                  <a:schemeClr val="dk1"/>
                </a:solidFill>
                <a:latin typeface="Roboto"/>
                <a:ea typeface="Roboto"/>
                <a:cs typeface="Roboto"/>
                <a:sym typeface="Roboto"/>
              </a:rPr>
              <a:t>Call for Science White papers</a:t>
            </a:r>
            <a:endParaRPr b="1" sz="1500">
              <a:solidFill>
                <a:schemeClr val="dk1"/>
              </a:solidFill>
              <a:latin typeface="Roboto"/>
              <a:ea typeface="Roboto"/>
              <a:cs typeface="Roboto"/>
              <a:sym typeface="Roboto"/>
            </a:endParaRPr>
          </a:p>
          <a:p>
            <a:pPr indent="-342900" lvl="0" marL="457200" rtl="0" algn="l">
              <a:spcBef>
                <a:spcPts val="0"/>
              </a:spcBef>
              <a:spcAft>
                <a:spcPts val="0"/>
              </a:spcAft>
              <a:buSzPts val="1800"/>
              <a:buChar char="●"/>
            </a:pPr>
            <a:r>
              <a:rPr lang="en"/>
              <a:t>572 white papers received</a:t>
            </a:r>
            <a:endParaRPr/>
          </a:p>
          <a:p>
            <a:pPr indent="0" lvl="0" marL="0" rtl="0" algn="l">
              <a:spcBef>
                <a:spcPts val="1600"/>
              </a:spcBef>
              <a:spcAft>
                <a:spcPts val="0"/>
              </a:spcAft>
              <a:buNone/>
            </a:pPr>
            <a:r>
              <a:t/>
            </a:r>
            <a:endParaRPr/>
          </a:p>
          <a:p>
            <a:pPr indent="0" lvl="0" marL="0" rtl="0" algn="l">
              <a:spcBef>
                <a:spcPts val="0"/>
              </a:spcBef>
              <a:spcAft>
                <a:spcPts val="0"/>
              </a:spcAft>
              <a:buNone/>
            </a:pPr>
            <a:r>
              <a:rPr lang="en">
                <a:latin typeface="Bevan"/>
                <a:ea typeface="Bevan"/>
                <a:cs typeface="Bevan"/>
                <a:sym typeface="Bevan"/>
              </a:rPr>
              <a:t>And will prioritize missions</a:t>
            </a:r>
            <a:endParaRPr b="1" sz="1300">
              <a:solidFill>
                <a:schemeClr val="dk1"/>
              </a:solidFill>
              <a:latin typeface="Bevan"/>
              <a:ea typeface="Bevan"/>
              <a:cs typeface="Bevan"/>
              <a:sym typeface="Bevan"/>
            </a:endParaRPr>
          </a:p>
          <a:p>
            <a:pPr indent="0" lvl="0" marL="0" rtl="0" algn="l">
              <a:lnSpc>
                <a:spcPct val="130000"/>
              </a:lnSpc>
              <a:spcBef>
                <a:spcPts val="1600"/>
              </a:spcBef>
              <a:spcAft>
                <a:spcPts val="0"/>
              </a:spcAft>
              <a:buNone/>
            </a:pPr>
            <a:r>
              <a:rPr b="1" lang="en" sz="1300">
                <a:solidFill>
                  <a:schemeClr val="dk1"/>
                </a:solidFill>
                <a:latin typeface="Roboto"/>
                <a:ea typeface="Roboto"/>
                <a:cs typeface="Roboto"/>
                <a:sym typeface="Roboto"/>
              </a:rPr>
              <a:t>Call for Activities, Projects, or State of the Profession Consideration (APC)</a:t>
            </a:r>
            <a:endParaRPr b="1" sz="1300">
              <a:solidFill>
                <a:schemeClr val="dk1"/>
              </a:solidFill>
              <a:latin typeface="Roboto"/>
              <a:ea typeface="Roboto"/>
              <a:cs typeface="Roboto"/>
              <a:sym typeface="Roboto"/>
            </a:endParaRPr>
          </a:p>
          <a:p>
            <a:pPr indent="-342900" lvl="0" marL="457200" rtl="0" algn="l">
              <a:spcBef>
                <a:spcPts val="0"/>
              </a:spcBef>
              <a:spcAft>
                <a:spcPts val="0"/>
              </a:spcAft>
              <a:buSzPts val="1800"/>
              <a:buChar char="●"/>
            </a:pPr>
            <a:r>
              <a:rPr lang="en"/>
              <a:t>294 white papers received</a:t>
            </a:r>
            <a:endParaRPr/>
          </a:p>
          <a:p>
            <a:pPr indent="0" lvl="0" marL="0" rtl="0" algn="l">
              <a:lnSpc>
                <a:spcPct val="130000"/>
              </a:lnSpc>
              <a:spcBef>
                <a:spcPts val="1600"/>
              </a:spcBef>
              <a:spcAft>
                <a:spcPts val="0"/>
              </a:spcAft>
              <a:buClr>
                <a:schemeClr val="dk1"/>
              </a:buClr>
              <a:buSzPts val="1100"/>
              <a:buFont typeface="Arial"/>
              <a:buNone/>
            </a:pPr>
            <a:r>
              <a:t/>
            </a:r>
            <a:endParaRPr b="1" sz="1300">
              <a:solidFill>
                <a:schemeClr val="dk1"/>
              </a:solidFill>
              <a:latin typeface="Roboto"/>
              <a:ea typeface="Roboto"/>
              <a:cs typeface="Roboto"/>
              <a:sym typeface="Roboto"/>
            </a:endParaRPr>
          </a:p>
          <a:p>
            <a:pPr indent="0" lvl="0" marL="0" rtl="0" algn="l">
              <a:spcBef>
                <a:spcPts val="0"/>
              </a:spcBef>
              <a:spcAft>
                <a:spcPts val="1600"/>
              </a:spcAft>
              <a:buNone/>
            </a:pPr>
            <a:r>
              <a:t/>
            </a:r>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0" name="Shape 360"/>
        <p:cNvGrpSpPr/>
        <p:nvPr/>
      </p:nvGrpSpPr>
      <p:grpSpPr>
        <a:xfrm>
          <a:off x="0" y="0"/>
          <a:ext cx="0" cy="0"/>
          <a:chOff x="0" y="0"/>
          <a:chExt cx="0" cy="0"/>
        </a:xfrm>
      </p:grpSpPr>
      <p:sp>
        <p:nvSpPr>
          <p:cNvPr id="361" name="Google Shape;361;p44"/>
          <p:cNvSpPr txBox="1"/>
          <p:nvPr>
            <p:ph type="title"/>
          </p:nvPr>
        </p:nvSpPr>
        <p:spPr>
          <a:xfrm>
            <a:off x="83100" y="292625"/>
            <a:ext cx="419100" cy="46599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2700"/>
              <a:t>I</a:t>
            </a:r>
            <a:endParaRPr sz="2700"/>
          </a:p>
          <a:p>
            <a:pPr indent="0" lvl="0" marL="0" rtl="0" algn="ctr">
              <a:spcBef>
                <a:spcPts val="0"/>
              </a:spcBef>
              <a:spcAft>
                <a:spcPts val="0"/>
              </a:spcAft>
              <a:buNone/>
            </a:pPr>
            <a:r>
              <a:rPr lang="en" sz="2700"/>
              <a:t>N</a:t>
            </a:r>
            <a:endParaRPr sz="2700"/>
          </a:p>
          <a:p>
            <a:pPr indent="0" lvl="0" marL="0" rtl="0" algn="ctr">
              <a:spcBef>
                <a:spcPts val="0"/>
              </a:spcBef>
              <a:spcAft>
                <a:spcPts val="0"/>
              </a:spcAft>
              <a:buNone/>
            </a:pPr>
            <a:r>
              <a:rPr lang="en" sz="2700"/>
              <a:t>S</a:t>
            </a:r>
            <a:endParaRPr sz="2700"/>
          </a:p>
          <a:p>
            <a:pPr indent="0" lvl="0" marL="0" rtl="0" algn="ctr">
              <a:spcBef>
                <a:spcPts val="0"/>
              </a:spcBef>
              <a:spcAft>
                <a:spcPts val="0"/>
              </a:spcAft>
              <a:buNone/>
            </a:pPr>
            <a:r>
              <a:rPr lang="en" sz="2700"/>
              <a:t>T</a:t>
            </a:r>
            <a:endParaRPr sz="2700"/>
          </a:p>
          <a:p>
            <a:pPr indent="0" lvl="0" marL="0" rtl="0" algn="ctr">
              <a:spcBef>
                <a:spcPts val="0"/>
              </a:spcBef>
              <a:spcAft>
                <a:spcPts val="0"/>
              </a:spcAft>
              <a:buNone/>
            </a:pPr>
            <a:r>
              <a:rPr lang="en" sz="2700"/>
              <a:t>R</a:t>
            </a:r>
            <a:endParaRPr sz="2700"/>
          </a:p>
          <a:p>
            <a:pPr indent="0" lvl="0" marL="0" rtl="0" algn="ctr">
              <a:spcBef>
                <a:spcPts val="0"/>
              </a:spcBef>
              <a:spcAft>
                <a:spcPts val="0"/>
              </a:spcAft>
              <a:buNone/>
            </a:pPr>
            <a:r>
              <a:rPr lang="en" sz="2700"/>
              <a:t>U</a:t>
            </a:r>
            <a:endParaRPr sz="2700"/>
          </a:p>
          <a:p>
            <a:pPr indent="0" lvl="0" marL="0" rtl="0" algn="ctr">
              <a:spcBef>
                <a:spcPts val="0"/>
              </a:spcBef>
              <a:spcAft>
                <a:spcPts val="0"/>
              </a:spcAft>
              <a:buNone/>
            </a:pPr>
            <a:r>
              <a:rPr lang="en" sz="2700"/>
              <a:t>M</a:t>
            </a:r>
            <a:endParaRPr sz="2700"/>
          </a:p>
          <a:p>
            <a:pPr indent="0" lvl="0" marL="0" rtl="0" algn="ctr">
              <a:spcBef>
                <a:spcPts val="0"/>
              </a:spcBef>
              <a:spcAft>
                <a:spcPts val="0"/>
              </a:spcAft>
              <a:buNone/>
            </a:pPr>
            <a:r>
              <a:rPr lang="en" sz="2700"/>
              <a:t>E</a:t>
            </a:r>
            <a:endParaRPr sz="2700"/>
          </a:p>
          <a:p>
            <a:pPr indent="0" lvl="0" marL="0" rtl="0" algn="ctr">
              <a:spcBef>
                <a:spcPts val="0"/>
              </a:spcBef>
              <a:spcAft>
                <a:spcPts val="0"/>
              </a:spcAft>
              <a:buNone/>
            </a:pPr>
            <a:r>
              <a:rPr lang="en" sz="2700"/>
              <a:t>N</a:t>
            </a:r>
            <a:endParaRPr sz="2700"/>
          </a:p>
          <a:p>
            <a:pPr indent="0" lvl="0" marL="0" rtl="0" algn="ctr">
              <a:spcBef>
                <a:spcPts val="0"/>
              </a:spcBef>
              <a:spcAft>
                <a:spcPts val="0"/>
              </a:spcAft>
              <a:buNone/>
            </a:pPr>
            <a:r>
              <a:rPr lang="en" sz="2700"/>
              <a:t>T</a:t>
            </a:r>
            <a:endParaRPr sz="2700"/>
          </a:p>
          <a:p>
            <a:pPr indent="0" lvl="0" marL="0" rtl="0" algn="ctr">
              <a:spcBef>
                <a:spcPts val="0"/>
              </a:spcBef>
              <a:spcAft>
                <a:spcPts val="0"/>
              </a:spcAft>
              <a:buNone/>
            </a:pPr>
            <a:r>
              <a:rPr lang="en" sz="2700"/>
              <a:t>S</a:t>
            </a:r>
            <a:endParaRPr sz="2700"/>
          </a:p>
        </p:txBody>
      </p:sp>
      <p:pic>
        <p:nvPicPr>
          <p:cNvPr id="362" name="Google Shape;362;p44"/>
          <p:cNvPicPr preferRelativeResize="0"/>
          <p:nvPr/>
        </p:nvPicPr>
        <p:blipFill>
          <a:blip r:embed="rId3">
            <a:alphaModFix/>
          </a:blip>
          <a:stretch>
            <a:fillRect/>
          </a:stretch>
        </p:blipFill>
        <p:spPr>
          <a:xfrm>
            <a:off x="567175" y="12100"/>
            <a:ext cx="8132128" cy="5143501"/>
          </a:xfrm>
          <a:prstGeom prst="rect">
            <a:avLst/>
          </a:prstGeom>
          <a:noFill/>
          <a:ln>
            <a:noFill/>
          </a:ln>
        </p:spPr>
      </p:pic>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366" name="Shape 366"/>
        <p:cNvGrpSpPr/>
        <p:nvPr/>
      </p:nvGrpSpPr>
      <p:grpSpPr>
        <a:xfrm>
          <a:off x="0" y="0"/>
          <a:ext cx="0" cy="0"/>
          <a:chOff x="0" y="0"/>
          <a:chExt cx="0" cy="0"/>
        </a:xfrm>
      </p:grpSpPr>
      <p:sp>
        <p:nvSpPr>
          <p:cNvPr id="367" name="Google Shape;367;p4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Habitable Exoplanet Observatory (HabEx) Mission Plan </a:t>
            </a:r>
            <a:r>
              <a:rPr lang="en" sz="1500"/>
              <a:t>(proposed)</a:t>
            </a:r>
            <a:endParaRPr sz="1500"/>
          </a:p>
          <a:p>
            <a:pPr indent="0" lvl="0" marL="0" rtl="0" algn="l">
              <a:spcBef>
                <a:spcPts val="0"/>
              </a:spcBef>
              <a:spcAft>
                <a:spcPts val="0"/>
              </a:spcAft>
              <a:buNone/>
            </a:pPr>
            <a:r>
              <a:t/>
            </a:r>
            <a:endParaRPr/>
          </a:p>
        </p:txBody>
      </p:sp>
      <p:graphicFrame>
        <p:nvGraphicFramePr>
          <p:cNvPr id="368" name="Google Shape;368;p45"/>
          <p:cNvGraphicFramePr/>
          <p:nvPr/>
        </p:nvGraphicFramePr>
        <p:xfrm>
          <a:off x="395275" y="1233475"/>
          <a:ext cx="3000000" cy="3000000"/>
        </p:xfrm>
        <a:graphic>
          <a:graphicData uri="http://schemas.openxmlformats.org/drawingml/2006/table">
            <a:tbl>
              <a:tblPr>
                <a:noFill/>
                <a:tableStyleId>{FE328F1D-7B24-4AE5-92D7-4F55E915248C}</a:tableStyleId>
              </a:tblPr>
              <a:tblGrid>
                <a:gridCol w="2132550"/>
                <a:gridCol w="6304500"/>
              </a:tblGrid>
              <a:tr h="381000">
                <a:tc gridSpan="2">
                  <a:txBody>
                    <a:bodyPr/>
                    <a:lstStyle/>
                    <a:p>
                      <a:pPr indent="0" lvl="0" marL="0" rtl="0" algn="ctr">
                        <a:spcBef>
                          <a:spcPts val="0"/>
                        </a:spcBef>
                        <a:spcAft>
                          <a:spcPts val="0"/>
                        </a:spcAft>
                        <a:buNone/>
                      </a:pPr>
                      <a:r>
                        <a:rPr b="1" lang="en" sz="2000">
                          <a:solidFill>
                            <a:srgbClr val="F3F3F3"/>
                          </a:solidFill>
                          <a:latin typeface="Average"/>
                          <a:ea typeface="Average"/>
                          <a:cs typeface="Average"/>
                          <a:sym typeface="Average"/>
                        </a:rPr>
                        <a:t>Mission Overview</a:t>
                      </a:r>
                      <a:endParaRPr b="1" sz="2000">
                        <a:solidFill>
                          <a:srgbClr val="F3F3F3"/>
                        </a:solidFill>
                        <a:latin typeface="Average"/>
                        <a:ea typeface="Average"/>
                        <a:cs typeface="Average"/>
                        <a:sym typeface="Average"/>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solidFill>
                      <a:srgbClr val="6FA8DC"/>
                    </a:solidFill>
                  </a:tcPr>
                </a:tc>
                <a:tc hMerge="1"/>
              </a:tr>
              <a:tr h="381000">
                <a:tc>
                  <a:txBody>
                    <a:bodyPr/>
                    <a:lstStyle/>
                    <a:p>
                      <a:pPr indent="0" lvl="0" marL="0" rtl="0" algn="l">
                        <a:spcBef>
                          <a:spcPts val="0"/>
                        </a:spcBef>
                        <a:spcAft>
                          <a:spcPts val="0"/>
                        </a:spcAft>
                        <a:buNone/>
                      </a:pPr>
                      <a:r>
                        <a:rPr lang="en" sz="2000">
                          <a:solidFill>
                            <a:srgbClr val="F3F3F3"/>
                          </a:solidFill>
                          <a:latin typeface="Average"/>
                          <a:ea typeface="Average"/>
                          <a:cs typeface="Average"/>
                          <a:sym typeface="Average"/>
                        </a:rPr>
                        <a:t>Duration</a:t>
                      </a:r>
                      <a:endParaRPr sz="2000">
                        <a:solidFill>
                          <a:srgbClr val="F3F3F3"/>
                        </a:solidFill>
                        <a:latin typeface="Average"/>
                        <a:ea typeface="Average"/>
                        <a:cs typeface="Average"/>
                        <a:sym typeface="Average"/>
                      </a:endParaRPr>
                    </a:p>
                    <a:p>
                      <a:pPr indent="0" lvl="0" marL="0" rtl="0" algn="l">
                        <a:spcBef>
                          <a:spcPts val="0"/>
                        </a:spcBef>
                        <a:spcAft>
                          <a:spcPts val="0"/>
                        </a:spcAft>
                        <a:buNone/>
                      </a:pPr>
                      <a:r>
                        <a:rPr lang="en" sz="2000">
                          <a:solidFill>
                            <a:srgbClr val="CCCCCC"/>
                          </a:solidFill>
                          <a:latin typeface="Average"/>
                          <a:ea typeface="Average"/>
                          <a:cs typeface="Average"/>
                          <a:sym typeface="Average"/>
                        </a:rPr>
                        <a:t>Launch date</a:t>
                      </a:r>
                      <a:endParaRPr sz="2000">
                        <a:solidFill>
                          <a:srgbClr val="CCCCCC"/>
                        </a:solidFill>
                        <a:latin typeface="Average"/>
                        <a:ea typeface="Average"/>
                        <a:cs typeface="Average"/>
                        <a:sym typeface="Average"/>
                      </a:endParaRPr>
                    </a:p>
                    <a:p>
                      <a:pPr indent="0" lvl="0" marL="0" rtl="0" algn="l">
                        <a:spcBef>
                          <a:spcPts val="0"/>
                        </a:spcBef>
                        <a:spcAft>
                          <a:spcPts val="0"/>
                        </a:spcAft>
                        <a:buNone/>
                      </a:pPr>
                      <a:r>
                        <a:rPr lang="en" sz="2000">
                          <a:solidFill>
                            <a:srgbClr val="F3F3F3"/>
                          </a:solidFill>
                          <a:latin typeface="Average"/>
                          <a:ea typeface="Average"/>
                          <a:cs typeface="Average"/>
                          <a:sym typeface="Average"/>
                        </a:rPr>
                        <a:t>Rocket</a:t>
                      </a:r>
                      <a:endParaRPr sz="2000">
                        <a:solidFill>
                          <a:srgbClr val="F3F3F3"/>
                        </a:solidFill>
                        <a:latin typeface="Average"/>
                        <a:ea typeface="Average"/>
                        <a:cs typeface="Average"/>
                        <a:sym typeface="Average"/>
                      </a:endParaRPr>
                    </a:p>
                    <a:p>
                      <a:pPr indent="0" lvl="0" marL="0" rtl="0" algn="l">
                        <a:spcBef>
                          <a:spcPts val="0"/>
                        </a:spcBef>
                        <a:spcAft>
                          <a:spcPts val="0"/>
                        </a:spcAft>
                        <a:buNone/>
                      </a:pPr>
                      <a:r>
                        <a:t/>
                      </a:r>
                      <a:endParaRPr sz="2000">
                        <a:solidFill>
                          <a:srgbClr val="F3F3F3"/>
                        </a:solidFill>
                        <a:latin typeface="Average"/>
                        <a:ea typeface="Average"/>
                        <a:cs typeface="Average"/>
                        <a:sym typeface="Average"/>
                      </a:endParaRPr>
                    </a:p>
                    <a:p>
                      <a:pPr indent="0" lvl="0" marL="0" rtl="0" algn="l">
                        <a:spcBef>
                          <a:spcPts val="0"/>
                        </a:spcBef>
                        <a:spcAft>
                          <a:spcPts val="0"/>
                        </a:spcAft>
                        <a:buNone/>
                      </a:pPr>
                      <a:r>
                        <a:rPr lang="en" sz="2000">
                          <a:solidFill>
                            <a:srgbClr val="CCCCCC"/>
                          </a:solidFill>
                          <a:latin typeface="Average"/>
                          <a:ea typeface="Average"/>
                          <a:cs typeface="Average"/>
                          <a:sym typeface="Average"/>
                        </a:rPr>
                        <a:t>Programs</a:t>
                      </a:r>
                      <a:endParaRPr sz="2000">
                        <a:solidFill>
                          <a:srgbClr val="CCCCCC"/>
                        </a:solidFill>
                        <a:latin typeface="Average"/>
                        <a:ea typeface="Average"/>
                        <a:cs typeface="Average"/>
                        <a:sym typeface="Average"/>
                      </a:endParaRPr>
                    </a:p>
                    <a:p>
                      <a:pPr indent="0" lvl="0" marL="0" rtl="0" algn="l">
                        <a:spcBef>
                          <a:spcPts val="0"/>
                        </a:spcBef>
                        <a:spcAft>
                          <a:spcPts val="0"/>
                        </a:spcAft>
                        <a:buNone/>
                      </a:pPr>
                      <a:r>
                        <a:t/>
                      </a:r>
                      <a:endParaRPr sz="2000">
                        <a:solidFill>
                          <a:srgbClr val="F3F3F3"/>
                        </a:solidFill>
                        <a:latin typeface="Average"/>
                        <a:ea typeface="Average"/>
                        <a:cs typeface="Average"/>
                        <a:sym typeface="Average"/>
                      </a:endParaRPr>
                    </a:p>
                    <a:p>
                      <a:pPr indent="0" lvl="0" marL="0" rtl="0" algn="l">
                        <a:spcBef>
                          <a:spcPts val="0"/>
                        </a:spcBef>
                        <a:spcAft>
                          <a:spcPts val="0"/>
                        </a:spcAft>
                        <a:buNone/>
                      </a:pPr>
                      <a:r>
                        <a:t/>
                      </a:r>
                      <a:endParaRPr sz="2000">
                        <a:solidFill>
                          <a:srgbClr val="F3F3F3"/>
                        </a:solidFill>
                        <a:latin typeface="Average"/>
                        <a:ea typeface="Average"/>
                        <a:cs typeface="Average"/>
                        <a:sym typeface="Average"/>
                      </a:endParaRPr>
                    </a:p>
                    <a:p>
                      <a:pPr indent="0" lvl="0" marL="0" rtl="0" algn="l">
                        <a:spcBef>
                          <a:spcPts val="0"/>
                        </a:spcBef>
                        <a:spcAft>
                          <a:spcPts val="0"/>
                        </a:spcAft>
                        <a:buNone/>
                      </a:pPr>
                      <a:r>
                        <a:rPr lang="en" sz="2000">
                          <a:solidFill>
                            <a:srgbClr val="F3F3F3"/>
                          </a:solidFill>
                          <a:latin typeface="Average"/>
                          <a:ea typeface="Average"/>
                          <a:cs typeface="Average"/>
                          <a:sym typeface="Average"/>
                        </a:rPr>
                        <a:t>Ability Highlight</a:t>
                      </a:r>
                      <a:endParaRPr sz="2000">
                        <a:solidFill>
                          <a:srgbClr val="F3F3F3"/>
                        </a:solidFill>
                        <a:latin typeface="Average"/>
                        <a:ea typeface="Average"/>
                        <a:cs typeface="Average"/>
                        <a:sym typeface="Average"/>
                      </a:endParaRPr>
                    </a:p>
                    <a:p>
                      <a:pPr indent="0" lvl="0" marL="0" rtl="0" algn="l">
                        <a:spcBef>
                          <a:spcPts val="0"/>
                        </a:spcBef>
                        <a:spcAft>
                          <a:spcPts val="0"/>
                        </a:spcAft>
                        <a:buNone/>
                      </a:pPr>
                      <a:r>
                        <a:rPr lang="en" sz="2000">
                          <a:solidFill>
                            <a:srgbClr val="F3F3F3"/>
                          </a:solidFill>
                          <a:latin typeface="Average"/>
                          <a:ea typeface="Average"/>
                          <a:cs typeface="Average"/>
                          <a:sym typeface="Average"/>
                        </a:rPr>
                        <a:t>Expected Cost</a:t>
                      </a:r>
                      <a:endParaRPr sz="2000">
                        <a:solidFill>
                          <a:srgbClr val="F3F3F3"/>
                        </a:solidFill>
                        <a:latin typeface="Average"/>
                        <a:ea typeface="Average"/>
                        <a:cs typeface="Average"/>
                        <a:sym typeface="Average"/>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spcBef>
                          <a:spcPts val="0"/>
                        </a:spcBef>
                        <a:spcAft>
                          <a:spcPts val="0"/>
                        </a:spcAft>
                        <a:buNone/>
                      </a:pPr>
                      <a:r>
                        <a:rPr lang="en" sz="2000">
                          <a:solidFill>
                            <a:srgbClr val="F3F3F3"/>
                          </a:solidFill>
                          <a:latin typeface="Average"/>
                          <a:ea typeface="Average"/>
                          <a:cs typeface="Average"/>
                          <a:sym typeface="Average"/>
                        </a:rPr>
                        <a:t>5-10 yr </a:t>
                      </a:r>
                      <a:br>
                        <a:rPr lang="en" sz="2000">
                          <a:solidFill>
                            <a:srgbClr val="F3F3F3"/>
                          </a:solidFill>
                          <a:latin typeface="Average"/>
                          <a:ea typeface="Average"/>
                          <a:cs typeface="Average"/>
                          <a:sym typeface="Average"/>
                        </a:rPr>
                      </a:br>
                      <a:r>
                        <a:rPr lang="en" sz="2000">
                          <a:solidFill>
                            <a:srgbClr val="CCCCCC"/>
                          </a:solidFill>
                          <a:latin typeface="Average"/>
                          <a:ea typeface="Average"/>
                          <a:cs typeface="Average"/>
                          <a:sym typeface="Average"/>
                        </a:rPr>
                        <a:t>2035 </a:t>
                      </a:r>
                      <a:br>
                        <a:rPr lang="en" sz="2000">
                          <a:solidFill>
                            <a:srgbClr val="F3F3F3"/>
                          </a:solidFill>
                          <a:latin typeface="Average"/>
                          <a:ea typeface="Average"/>
                          <a:cs typeface="Average"/>
                          <a:sym typeface="Average"/>
                        </a:rPr>
                      </a:br>
                      <a:r>
                        <a:rPr lang="en" sz="2000">
                          <a:solidFill>
                            <a:srgbClr val="F3F3F3"/>
                          </a:solidFill>
                          <a:latin typeface="Average"/>
                          <a:ea typeface="Average"/>
                          <a:cs typeface="Average"/>
                          <a:sym typeface="Average"/>
                        </a:rPr>
                        <a:t>Observatory: Space Launch System (SLS) Block 1B</a:t>
                      </a:r>
                      <a:br>
                        <a:rPr lang="en" sz="2000">
                          <a:solidFill>
                            <a:srgbClr val="F3F3F3"/>
                          </a:solidFill>
                          <a:latin typeface="Average"/>
                          <a:ea typeface="Average"/>
                          <a:cs typeface="Average"/>
                          <a:sym typeface="Average"/>
                        </a:rPr>
                      </a:br>
                      <a:r>
                        <a:rPr lang="en" sz="2000">
                          <a:solidFill>
                            <a:srgbClr val="F3F3F3"/>
                          </a:solidFill>
                          <a:latin typeface="Average"/>
                          <a:ea typeface="Average"/>
                          <a:cs typeface="Average"/>
                          <a:sym typeface="Average"/>
                        </a:rPr>
                        <a:t>Starshade: Falcon Heavy</a:t>
                      </a:r>
                      <a:endParaRPr sz="2000">
                        <a:solidFill>
                          <a:srgbClr val="F3F3F3"/>
                        </a:solidFill>
                        <a:latin typeface="Average"/>
                        <a:ea typeface="Average"/>
                        <a:cs typeface="Average"/>
                        <a:sym typeface="Average"/>
                      </a:endParaRPr>
                    </a:p>
                    <a:p>
                      <a:pPr indent="0" lvl="0" marL="0" rtl="0" algn="l">
                        <a:spcBef>
                          <a:spcPts val="0"/>
                        </a:spcBef>
                        <a:spcAft>
                          <a:spcPts val="0"/>
                        </a:spcAft>
                        <a:buNone/>
                      </a:pPr>
                      <a:r>
                        <a:rPr lang="en" sz="2000">
                          <a:solidFill>
                            <a:srgbClr val="CCCCCC"/>
                          </a:solidFill>
                          <a:latin typeface="Average"/>
                          <a:ea typeface="Average"/>
                          <a:cs typeface="Average"/>
                          <a:sym typeface="Average"/>
                        </a:rPr>
                        <a:t>The first 5yr Primary mission: 50% of Key Sciences + 50% of Guest Observer (GO)</a:t>
                      </a:r>
                      <a:endParaRPr sz="2000">
                        <a:solidFill>
                          <a:srgbClr val="CCCCCC"/>
                        </a:solidFill>
                        <a:latin typeface="Average"/>
                        <a:ea typeface="Average"/>
                        <a:cs typeface="Average"/>
                        <a:sym typeface="Average"/>
                      </a:endParaRPr>
                    </a:p>
                    <a:p>
                      <a:pPr indent="0" lvl="0" marL="0" rtl="0" algn="l">
                        <a:spcBef>
                          <a:spcPts val="0"/>
                        </a:spcBef>
                        <a:spcAft>
                          <a:spcPts val="0"/>
                        </a:spcAft>
                        <a:buNone/>
                      </a:pPr>
                      <a:r>
                        <a:rPr lang="en" sz="2000">
                          <a:solidFill>
                            <a:srgbClr val="CCCCCC"/>
                          </a:solidFill>
                          <a:latin typeface="Average"/>
                          <a:ea typeface="Average"/>
                          <a:cs typeface="Average"/>
                          <a:sym typeface="Average"/>
                        </a:rPr>
                        <a:t>The rest of mission: 100% GO programs including ToO</a:t>
                      </a:r>
                      <a:endParaRPr sz="2000">
                        <a:solidFill>
                          <a:srgbClr val="CCCCCC"/>
                        </a:solidFill>
                        <a:latin typeface="Average"/>
                        <a:ea typeface="Average"/>
                        <a:cs typeface="Average"/>
                        <a:sym typeface="Average"/>
                      </a:endParaRPr>
                    </a:p>
                    <a:p>
                      <a:pPr indent="0" lvl="0" marL="0" rtl="0" algn="l">
                        <a:spcBef>
                          <a:spcPts val="0"/>
                        </a:spcBef>
                        <a:spcAft>
                          <a:spcPts val="0"/>
                        </a:spcAft>
                        <a:buNone/>
                      </a:pPr>
                      <a:r>
                        <a:rPr lang="en" sz="2000">
                          <a:solidFill>
                            <a:srgbClr val="F3F3F3"/>
                          </a:solidFill>
                          <a:latin typeface="Average"/>
                          <a:ea typeface="Average"/>
                          <a:cs typeface="Average"/>
                          <a:sym typeface="Average"/>
                        </a:rPr>
                        <a:t>1000 times Contrast over HST</a:t>
                      </a:r>
                      <a:endParaRPr sz="2000">
                        <a:solidFill>
                          <a:srgbClr val="F3F3F3"/>
                        </a:solidFill>
                        <a:latin typeface="Average"/>
                        <a:ea typeface="Average"/>
                        <a:cs typeface="Average"/>
                        <a:sym typeface="Average"/>
                      </a:endParaRPr>
                    </a:p>
                    <a:p>
                      <a:pPr indent="0" lvl="0" marL="0" rtl="0" algn="l">
                        <a:spcBef>
                          <a:spcPts val="0"/>
                        </a:spcBef>
                        <a:spcAft>
                          <a:spcPts val="0"/>
                        </a:spcAft>
                        <a:buNone/>
                      </a:pPr>
                      <a:r>
                        <a:rPr lang="en" sz="2000">
                          <a:solidFill>
                            <a:srgbClr val="F3F3F3"/>
                          </a:solidFill>
                          <a:latin typeface="Average"/>
                          <a:ea typeface="Average"/>
                          <a:cs typeface="Average"/>
                          <a:sym typeface="Average"/>
                        </a:rPr>
                        <a:t>$6.8B dollars FY2020 ($9.1B in real year dollar)</a:t>
                      </a:r>
                      <a:endParaRPr sz="2000">
                        <a:solidFill>
                          <a:srgbClr val="F3F3F3"/>
                        </a:solidFill>
                        <a:latin typeface="Average"/>
                        <a:ea typeface="Average"/>
                        <a:cs typeface="Average"/>
                        <a:sym typeface="Average"/>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2" name="Shape 372"/>
        <p:cNvGrpSpPr/>
        <p:nvPr/>
      </p:nvGrpSpPr>
      <p:grpSpPr>
        <a:xfrm>
          <a:off x="0" y="0"/>
          <a:ext cx="0" cy="0"/>
          <a:chOff x="0" y="0"/>
          <a:chExt cx="0" cy="0"/>
        </a:xfrm>
      </p:grpSpPr>
      <p:sp>
        <p:nvSpPr>
          <p:cNvPr id="373" name="Google Shape;373;p46"/>
          <p:cNvSpPr txBox="1"/>
          <p:nvPr>
            <p:ph type="title"/>
          </p:nvPr>
        </p:nvSpPr>
        <p:spPr>
          <a:xfrm>
            <a:off x="671250" y="2141250"/>
            <a:ext cx="7852200" cy="8610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3600"/>
              <a:buNone/>
            </a:pPr>
            <a:r>
              <a:rPr lang="en"/>
              <a:t>Origins Space Telescope</a:t>
            </a:r>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7" name="Shape 377"/>
        <p:cNvGrpSpPr/>
        <p:nvPr/>
      </p:nvGrpSpPr>
      <p:grpSpPr>
        <a:xfrm>
          <a:off x="0" y="0"/>
          <a:ext cx="0" cy="0"/>
          <a:chOff x="0" y="0"/>
          <a:chExt cx="0" cy="0"/>
        </a:xfrm>
      </p:grpSpPr>
      <p:sp>
        <p:nvSpPr>
          <p:cNvPr id="378" name="Google Shape;378;p47"/>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3000"/>
              <a:buNone/>
            </a:pPr>
            <a:r>
              <a:rPr lang="en"/>
              <a:t>Origins Space Telescope</a:t>
            </a:r>
            <a:endParaRPr/>
          </a:p>
        </p:txBody>
      </p:sp>
      <p:sp>
        <p:nvSpPr>
          <p:cNvPr id="379" name="Google Shape;379;p47"/>
          <p:cNvSpPr txBox="1"/>
          <p:nvPr>
            <p:ph idx="1" type="body"/>
          </p:nvPr>
        </p:nvSpPr>
        <p:spPr>
          <a:xfrm>
            <a:off x="100850" y="1027226"/>
            <a:ext cx="5015700" cy="1609800"/>
          </a:xfrm>
          <a:prstGeom prst="rect">
            <a:avLst/>
          </a:prstGeom>
          <a:solidFill>
            <a:srgbClr val="FFFFFF">
              <a:alpha val="14510"/>
            </a:srgbClr>
          </a:solidFill>
          <a:ln>
            <a:noFill/>
          </a:ln>
        </p:spPr>
        <p:txBody>
          <a:bodyPr anchorCtr="0" anchor="t" bIns="91425" lIns="91425" spcFirstLastPara="1" rIns="91425" wrap="square" tIns="91425">
            <a:noAutofit/>
          </a:bodyPr>
          <a:lstStyle/>
          <a:p>
            <a:pPr indent="0" lvl="0" marL="0" rtl="0" algn="l">
              <a:lnSpc>
                <a:spcPct val="150000"/>
              </a:lnSpc>
              <a:spcBef>
                <a:spcPts val="0"/>
              </a:spcBef>
              <a:spcAft>
                <a:spcPts val="0"/>
              </a:spcAft>
              <a:buSzPts val="1800"/>
              <a:buNone/>
            </a:pPr>
            <a:r>
              <a:rPr b="1" lang="en" sz="1700"/>
              <a:t>Mid-/Far-Infrared instruments (5-660 𝛍m)</a:t>
            </a:r>
            <a:endParaRPr b="1" sz="1700"/>
          </a:p>
          <a:p>
            <a:pPr indent="-330200" lvl="0" marL="457200" rtl="0" algn="l">
              <a:lnSpc>
                <a:spcPct val="150000"/>
              </a:lnSpc>
              <a:spcBef>
                <a:spcPts val="0"/>
              </a:spcBef>
              <a:spcAft>
                <a:spcPts val="0"/>
              </a:spcAft>
              <a:buSzPts val="1600"/>
              <a:buChar char="●"/>
            </a:pPr>
            <a:r>
              <a:rPr lang="en" sz="1600"/>
              <a:t>✕ ~1000 better sensitivity than Herschel</a:t>
            </a:r>
            <a:endParaRPr sz="1600"/>
          </a:p>
          <a:p>
            <a:pPr indent="-330200" lvl="1" marL="914400" rtl="0" algn="l">
              <a:lnSpc>
                <a:spcPct val="150000"/>
              </a:lnSpc>
              <a:spcBef>
                <a:spcPts val="0"/>
              </a:spcBef>
              <a:spcAft>
                <a:spcPts val="0"/>
              </a:spcAft>
              <a:buSzPts val="1600"/>
              <a:buChar char="○"/>
            </a:pPr>
            <a:r>
              <a:rPr lang="en" sz="1600"/>
              <a:t> cold (4.5 K) telescope</a:t>
            </a:r>
            <a:endParaRPr sz="1600"/>
          </a:p>
          <a:p>
            <a:pPr indent="-330200" lvl="0" marL="457200" rtl="0" algn="l">
              <a:lnSpc>
                <a:spcPct val="150000"/>
              </a:lnSpc>
              <a:spcBef>
                <a:spcPts val="0"/>
              </a:spcBef>
              <a:spcAft>
                <a:spcPts val="0"/>
              </a:spcAft>
              <a:buSzPts val="1600"/>
              <a:buChar char="●"/>
            </a:pPr>
            <a:r>
              <a:rPr lang="en" sz="1600"/>
              <a:t>Powerful imaging &amp; spectroscopic instruments</a:t>
            </a:r>
            <a:endParaRPr sz="1600"/>
          </a:p>
          <a:p>
            <a:pPr indent="0" lvl="0" marL="457200" rtl="0" algn="l">
              <a:lnSpc>
                <a:spcPct val="150000"/>
              </a:lnSpc>
              <a:spcBef>
                <a:spcPts val="0"/>
              </a:spcBef>
              <a:spcAft>
                <a:spcPts val="0"/>
              </a:spcAft>
              <a:buNone/>
            </a:pPr>
            <a:r>
              <a:t/>
            </a:r>
            <a:endParaRPr sz="1600"/>
          </a:p>
        </p:txBody>
      </p:sp>
      <p:pic>
        <p:nvPicPr>
          <p:cNvPr id="380" name="Google Shape;380;p47"/>
          <p:cNvPicPr preferRelativeResize="0"/>
          <p:nvPr/>
        </p:nvPicPr>
        <p:blipFill rotWithShape="1">
          <a:blip r:embed="rId3">
            <a:alphaModFix/>
          </a:blip>
          <a:srcRect b="0" l="0" r="0" t="0"/>
          <a:stretch/>
        </p:blipFill>
        <p:spPr>
          <a:xfrm>
            <a:off x="711911" y="2562283"/>
            <a:ext cx="3548604" cy="2452711"/>
          </a:xfrm>
          <a:prstGeom prst="rect">
            <a:avLst/>
          </a:prstGeom>
          <a:noFill/>
          <a:ln>
            <a:noFill/>
          </a:ln>
        </p:spPr>
      </p:pic>
      <p:pic>
        <p:nvPicPr>
          <p:cNvPr id="381" name="Google Shape;381;p47"/>
          <p:cNvPicPr preferRelativeResize="0"/>
          <p:nvPr/>
        </p:nvPicPr>
        <p:blipFill rotWithShape="1">
          <a:blip r:embed="rId4">
            <a:alphaModFix/>
          </a:blip>
          <a:srcRect b="0" l="0" r="0" t="0"/>
          <a:stretch/>
        </p:blipFill>
        <p:spPr>
          <a:xfrm>
            <a:off x="5141803" y="1051782"/>
            <a:ext cx="3782861" cy="3782861"/>
          </a:xfrm>
          <a:prstGeom prst="rect">
            <a:avLst/>
          </a:prstGeom>
          <a:noFill/>
          <a:ln>
            <a:noFill/>
          </a:ln>
        </p:spPr>
      </p:pic>
      <p:sp>
        <p:nvSpPr>
          <p:cNvPr id="382" name="Google Shape;382;p47"/>
          <p:cNvSpPr/>
          <p:nvPr/>
        </p:nvSpPr>
        <p:spPr>
          <a:xfrm>
            <a:off x="2430049" y="2981195"/>
            <a:ext cx="1766100" cy="181500"/>
          </a:xfrm>
          <a:prstGeom prst="rect">
            <a:avLst/>
          </a:prstGeom>
          <a:noFill/>
          <a:ln cap="flat" cmpd="sng" w="25400">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383" name="Google Shape;383;p47"/>
          <p:cNvSpPr/>
          <p:nvPr/>
        </p:nvSpPr>
        <p:spPr>
          <a:xfrm>
            <a:off x="2430049" y="4235886"/>
            <a:ext cx="1766100" cy="181500"/>
          </a:xfrm>
          <a:prstGeom prst="rect">
            <a:avLst/>
          </a:prstGeom>
          <a:noFill/>
          <a:ln cap="flat" cmpd="sng" w="25400">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384" name="Google Shape;384;p47"/>
          <p:cNvSpPr/>
          <p:nvPr/>
        </p:nvSpPr>
        <p:spPr>
          <a:xfrm>
            <a:off x="2430049" y="4600388"/>
            <a:ext cx="1766100" cy="181500"/>
          </a:xfrm>
          <a:prstGeom prst="rect">
            <a:avLst/>
          </a:prstGeom>
          <a:noFill/>
          <a:ln cap="flat" cmpd="sng" w="25400">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385" name="Google Shape;385;p47"/>
          <p:cNvSpPr/>
          <p:nvPr/>
        </p:nvSpPr>
        <p:spPr>
          <a:xfrm>
            <a:off x="2425452" y="3345697"/>
            <a:ext cx="1766100" cy="181500"/>
          </a:xfrm>
          <a:prstGeom prst="rect">
            <a:avLst/>
          </a:prstGeom>
          <a:noFill/>
          <a:ln cap="flat" cmpd="sng" w="25400">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389" name="Shape 389"/>
        <p:cNvGrpSpPr/>
        <p:nvPr/>
      </p:nvGrpSpPr>
      <p:grpSpPr>
        <a:xfrm>
          <a:off x="0" y="0"/>
          <a:ext cx="0" cy="0"/>
          <a:chOff x="0" y="0"/>
          <a:chExt cx="0" cy="0"/>
        </a:xfrm>
      </p:grpSpPr>
      <p:sp>
        <p:nvSpPr>
          <p:cNvPr id="390" name="Google Shape;390;p48"/>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3000"/>
              <a:buNone/>
            </a:pPr>
            <a:r>
              <a:rPr lang="en"/>
              <a:t>Origins - Key Science</a:t>
            </a:r>
            <a:endParaRPr/>
          </a:p>
        </p:txBody>
      </p:sp>
      <p:sp>
        <p:nvSpPr>
          <p:cNvPr id="391" name="Google Shape;391;p48"/>
          <p:cNvSpPr txBox="1"/>
          <p:nvPr>
            <p:ph idx="4294967295" type="body"/>
          </p:nvPr>
        </p:nvSpPr>
        <p:spPr>
          <a:xfrm>
            <a:off x="445400" y="1304875"/>
            <a:ext cx="2394900" cy="7416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800"/>
              <a:buNone/>
            </a:pPr>
            <a:r>
              <a:rPr lang="en">
                <a:solidFill>
                  <a:srgbClr val="000000"/>
                </a:solidFill>
              </a:rPr>
              <a:t>THE DAWN OF BLACK HOLES</a:t>
            </a:r>
            <a:endParaRPr>
              <a:solidFill>
                <a:srgbClr val="000000"/>
              </a:solidFill>
            </a:endParaRPr>
          </a:p>
          <a:p>
            <a:pPr indent="0" lvl="0" marL="0" rtl="0" algn="l">
              <a:lnSpc>
                <a:spcPct val="115000"/>
              </a:lnSpc>
              <a:spcBef>
                <a:spcPts val="1600"/>
              </a:spcBef>
              <a:spcAft>
                <a:spcPts val="1600"/>
              </a:spcAft>
              <a:buSzPts val="1800"/>
              <a:buNone/>
            </a:pPr>
            <a:r>
              <a:t/>
            </a:r>
            <a:endParaRPr/>
          </a:p>
        </p:txBody>
      </p:sp>
      <p:pic>
        <p:nvPicPr>
          <p:cNvPr id="392" name="Google Shape;392;p48"/>
          <p:cNvPicPr preferRelativeResize="0"/>
          <p:nvPr/>
        </p:nvPicPr>
        <p:blipFill rotWithShape="1">
          <a:blip r:embed="rId3">
            <a:alphaModFix/>
          </a:blip>
          <a:srcRect b="8825" l="0" r="0" t="9153"/>
          <a:stretch/>
        </p:blipFill>
        <p:spPr>
          <a:xfrm>
            <a:off x="0" y="1087850"/>
            <a:ext cx="5682999" cy="4055651"/>
          </a:xfrm>
          <a:prstGeom prst="rect">
            <a:avLst/>
          </a:prstGeom>
          <a:noFill/>
          <a:ln>
            <a:noFill/>
          </a:ln>
        </p:spPr>
      </p:pic>
      <p:pic>
        <p:nvPicPr>
          <p:cNvPr id="393" name="Google Shape;393;p48"/>
          <p:cNvPicPr preferRelativeResize="0"/>
          <p:nvPr/>
        </p:nvPicPr>
        <p:blipFill rotWithShape="1">
          <a:blip r:embed="rId4">
            <a:alphaModFix/>
          </a:blip>
          <a:srcRect b="0" l="0" r="0" t="0"/>
          <a:stretch/>
        </p:blipFill>
        <p:spPr>
          <a:xfrm>
            <a:off x="5841546" y="3656017"/>
            <a:ext cx="2716345" cy="1387888"/>
          </a:xfrm>
          <a:prstGeom prst="rect">
            <a:avLst/>
          </a:prstGeom>
          <a:noFill/>
          <a:ln>
            <a:noFill/>
          </a:ln>
        </p:spPr>
      </p:pic>
      <p:pic>
        <p:nvPicPr>
          <p:cNvPr id="394" name="Google Shape;394;p48"/>
          <p:cNvPicPr preferRelativeResize="0"/>
          <p:nvPr/>
        </p:nvPicPr>
        <p:blipFill rotWithShape="1">
          <a:blip r:embed="rId5">
            <a:alphaModFix/>
          </a:blip>
          <a:srcRect b="0" l="0" r="0" t="0"/>
          <a:stretch/>
        </p:blipFill>
        <p:spPr>
          <a:xfrm>
            <a:off x="5841546" y="1935664"/>
            <a:ext cx="2716346" cy="1720353"/>
          </a:xfrm>
          <a:prstGeom prst="rect">
            <a:avLst/>
          </a:prstGeom>
          <a:noFill/>
          <a:ln>
            <a:noFill/>
          </a:ln>
        </p:spPr>
      </p:pic>
      <p:pic>
        <p:nvPicPr>
          <p:cNvPr id="395" name="Google Shape;395;p48"/>
          <p:cNvPicPr preferRelativeResize="0"/>
          <p:nvPr/>
        </p:nvPicPr>
        <p:blipFill rotWithShape="1">
          <a:blip r:embed="rId6">
            <a:alphaModFix/>
          </a:blip>
          <a:srcRect b="0" l="0" r="0" t="0"/>
          <a:stretch/>
        </p:blipFill>
        <p:spPr>
          <a:xfrm>
            <a:off x="5841546" y="475671"/>
            <a:ext cx="2716346" cy="1459993"/>
          </a:xfrm>
          <a:prstGeom prst="rect">
            <a:avLst/>
          </a:prstGeom>
          <a:noFill/>
          <a:ln>
            <a:noFill/>
          </a:ln>
        </p:spPr>
      </p:pic>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9" name="Shape 399"/>
        <p:cNvGrpSpPr/>
        <p:nvPr/>
      </p:nvGrpSpPr>
      <p:grpSpPr>
        <a:xfrm>
          <a:off x="0" y="0"/>
          <a:ext cx="0" cy="0"/>
          <a:chOff x="0" y="0"/>
          <a:chExt cx="0" cy="0"/>
        </a:xfrm>
      </p:grpSpPr>
      <p:sp>
        <p:nvSpPr>
          <p:cNvPr id="400" name="Google Shape;400;p49"/>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Origins - Key Science</a:t>
            </a:r>
            <a:endParaRPr/>
          </a:p>
        </p:txBody>
      </p:sp>
      <p:pic>
        <p:nvPicPr>
          <p:cNvPr id="401" name="Google Shape;401;p49"/>
          <p:cNvPicPr preferRelativeResize="0"/>
          <p:nvPr/>
        </p:nvPicPr>
        <p:blipFill rotWithShape="1">
          <a:blip r:embed="rId3">
            <a:alphaModFix/>
          </a:blip>
          <a:srcRect b="0" l="0" r="0" t="8508"/>
          <a:stretch/>
        </p:blipFill>
        <p:spPr>
          <a:xfrm>
            <a:off x="-40500" y="1017725"/>
            <a:ext cx="9144000" cy="2527275"/>
          </a:xfrm>
          <a:prstGeom prst="rect">
            <a:avLst/>
          </a:prstGeom>
          <a:noFill/>
          <a:ln>
            <a:noFill/>
          </a:ln>
        </p:spPr>
      </p:pic>
      <p:pic>
        <p:nvPicPr>
          <p:cNvPr id="402" name="Google Shape;402;p49"/>
          <p:cNvPicPr preferRelativeResize="0"/>
          <p:nvPr/>
        </p:nvPicPr>
        <p:blipFill rotWithShape="1">
          <a:blip r:embed="rId4">
            <a:alphaModFix/>
          </a:blip>
          <a:srcRect b="0" l="0" r="0" t="0"/>
          <a:stretch/>
        </p:blipFill>
        <p:spPr>
          <a:xfrm>
            <a:off x="6553975" y="3624512"/>
            <a:ext cx="2546248" cy="1300965"/>
          </a:xfrm>
          <a:prstGeom prst="rect">
            <a:avLst/>
          </a:prstGeom>
          <a:noFill/>
          <a:ln>
            <a:noFill/>
          </a:ln>
        </p:spPr>
      </p:pic>
      <p:pic>
        <p:nvPicPr>
          <p:cNvPr id="403" name="Google Shape;403;p49"/>
          <p:cNvPicPr preferRelativeResize="0"/>
          <p:nvPr/>
        </p:nvPicPr>
        <p:blipFill rotWithShape="1">
          <a:blip r:embed="rId5">
            <a:alphaModFix/>
          </a:blip>
          <a:srcRect b="4589" l="0" r="0" t="0"/>
          <a:stretch/>
        </p:blipFill>
        <p:spPr>
          <a:xfrm>
            <a:off x="3908500" y="3545000"/>
            <a:ext cx="2645475" cy="1598500"/>
          </a:xfrm>
          <a:prstGeom prst="rect">
            <a:avLst/>
          </a:prstGeom>
          <a:noFill/>
          <a:ln>
            <a:noFill/>
          </a:ln>
        </p:spPr>
      </p:pic>
      <p:pic>
        <p:nvPicPr>
          <p:cNvPr id="404" name="Google Shape;404;p49"/>
          <p:cNvPicPr preferRelativeResize="0"/>
          <p:nvPr/>
        </p:nvPicPr>
        <p:blipFill rotWithShape="1">
          <a:blip r:embed="rId6">
            <a:alphaModFix/>
          </a:blip>
          <a:srcRect b="0" l="0" r="0" t="0"/>
          <a:stretch/>
        </p:blipFill>
        <p:spPr>
          <a:xfrm>
            <a:off x="1192146" y="3544996"/>
            <a:ext cx="2716346" cy="1459993"/>
          </a:xfrm>
          <a:prstGeom prst="rect">
            <a:avLst/>
          </a:prstGeom>
          <a:noFill/>
          <a:ln>
            <a:noFill/>
          </a:ln>
        </p:spPr>
      </p:pic>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408" name="Shape 408"/>
        <p:cNvGrpSpPr/>
        <p:nvPr/>
      </p:nvGrpSpPr>
      <p:grpSpPr>
        <a:xfrm>
          <a:off x="0" y="0"/>
          <a:ext cx="0" cy="0"/>
          <a:chOff x="0" y="0"/>
          <a:chExt cx="0" cy="0"/>
        </a:xfrm>
      </p:grpSpPr>
      <p:sp>
        <p:nvSpPr>
          <p:cNvPr id="409" name="Google Shape;409;p50"/>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3000"/>
              <a:buNone/>
            </a:pPr>
            <a:r>
              <a:rPr lang="en"/>
              <a:t>Origins - Key Science</a:t>
            </a:r>
            <a:endParaRPr/>
          </a:p>
        </p:txBody>
      </p:sp>
      <p:sp>
        <p:nvSpPr>
          <p:cNvPr id="410" name="Google Shape;410;p50"/>
          <p:cNvSpPr txBox="1"/>
          <p:nvPr>
            <p:ph idx="4294967295" type="body"/>
          </p:nvPr>
        </p:nvSpPr>
        <p:spPr>
          <a:xfrm>
            <a:off x="445400" y="1304875"/>
            <a:ext cx="2394900" cy="7416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800"/>
              <a:buNone/>
            </a:pPr>
            <a:r>
              <a:rPr lang="en">
                <a:solidFill>
                  <a:srgbClr val="000000"/>
                </a:solidFill>
              </a:rPr>
              <a:t>THE DAWN OF BLACK HOLES</a:t>
            </a:r>
            <a:endParaRPr>
              <a:solidFill>
                <a:srgbClr val="000000"/>
              </a:solidFill>
            </a:endParaRPr>
          </a:p>
          <a:p>
            <a:pPr indent="0" lvl="0" marL="0" rtl="0" algn="l">
              <a:lnSpc>
                <a:spcPct val="115000"/>
              </a:lnSpc>
              <a:spcBef>
                <a:spcPts val="1600"/>
              </a:spcBef>
              <a:spcAft>
                <a:spcPts val="1600"/>
              </a:spcAft>
              <a:buSzPts val="1800"/>
              <a:buNone/>
            </a:pPr>
            <a:r>
              <a:t/>
            </a:r>
            <a:endParaRPr/>
          </a:p>
        </p:txBody>
      </p:sp>
      <p:pic>
        <p:nvPicPr>
          <p:cNvPr id="411" name="Google Shape;411;p50"/>
          <p:cNvPicPr preferRelativeResize="0"/>
          <p:nvPr/>
        </p:nvPicPr>
        <p:blipFill rotWithShape="1">
          <a:blip r:embed="rId3">
            <a:alphaModFix/>
          </a:blip>
          <a:srcRect b="0" l="0" r="0" t="0"/>
          <a:stretch/>
        </p:blipFill>
        <p:spPr>
          <a:xfrm>
            <a:off x="268981" y="1017725"/>
            <a:ext cx="4134086" cy="4029558"/>
          </a:xfrm>
          <a:prstGeom prst="rect">
            <a:avLst/>
          </a:prstGeom>
          <a:noFill/>
          <a:ln>
            <a:noFill/>
          </a:ln>
        </p:spPr>
      </p:pic>
      <p:grpSp>
        <p:nvGrpSpPr>
          <p:cNvPr id="412" name="Google Shape;412;p50"/>
          <p:cNvGrpSpPr/>
          <p:nvPr/>
        </p:nvGrpSpPr>
        <p:grpSpPr>
          <a:xfrm>
            <a:off x="5097594" y="1016950"/>
            <a:ext cx="3688861" cy="4037733"/>
            <a:chOff x="4850706" y="1016950"/>
            <a:chExt cx="3688861" cy="4037733"/>
          </a:xfrm>
        </p:grpSpPr>
        <p:pic>
          <p:nvPicPr>
            <p:cNvPr id="413" name="Google Shape;413;p50"/>
            <p:cNvPicPr preferRelativeResize="0"/>
            <p:nvPr/>
          </p:nvPicPr>
          <p:blipFill rotWithShape="1">
            <a:blip r:embed="rId4">
              <a:alphaModFix/>
            </a:blip>
            <a:srcRect b="0" l="0" r="0" t="0"/>
            <a:stretch/>
          </p:blipFill>
          <p:spPr>
            <a:xfrm>
              <a:off x="4850706" y="1017725"/>
              <a:ext cx="3688861" cy="4036958"/>
            </a:xfrm>
            <a:prstGeom prst="rect">
              <a:avLst/>
            </a:prstGeom>
            <a:noFill/>
            <a:ln>
              <a:noFill/>
            </a:ln>
          </p:spPr>
        </p:pic>
        <p:sp>
          <p:nvSpPr>
            <p:cNvPr id="414" name="Google Shape;414;p50"/>
            <p:cNvSpPr/>
            <p:nvPr/>
          </p:nvSpPr>
          <p:spPr>
            <a:xfrm>
              <a:off x="8003635" y="1016950"/>
              <a:ext cx="317700" cy="93000"/>
            </a:xfrm>
            <a:prstGeom prst="rect">
              <a:avLst/>
            </a:prstGeom>
            <a:solidFill>
              <a:schemeClr val="dk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grpSp>
      <p:sp>
        <p:nvSpPr>
          <p:cNvPr id="415" name="Google Shape;415;p50"/>
          <p:cNvSpPr txBox="1"/>
          <p:nvPr/>
        </p:nvSpPr>
        <p:spPr>
          <a:xfrm>
            <a:off x="7238676" y="4873248"/>
            <a:ext cx="1643700" cy="2307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b="0" i="0" lang="en" sz="900" u="none" cap="none" strike="noStrike">
                <a:solidFill>
                  <a:srgbClr val="000000"/>
                </a:solidFill>
                <a:latin typeface="Arial"/>
                <a:ea typeface="Arial"/>
                <a:cs typeface="Arial"/>
                <a:sym typeface="Arial"/>
              </a:rPr>
              <a:t>From Concept Study Report</a:t>
            </a:r>
            <a:endParaRPr b="0" i="0" sz="900" u="none" cap="none" strike="noStrike">
              <a:solidFill>
                <a:srgbClr val="000000"/>
              </a:solidFill>
              <a:latin typeface="Arial"/>
              <a:ea typeface="Arial"/>
              <a:cs typeface="Arial"/>
              <a:sym typeface="Arial"/>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9" name="Shape 419"/>
        <p:cNvGrpSpPr/>
        <p:nvPr/>
      </p:nvGrpSpPr>
      <p:grpSpPr>
        <a:xfrm>
          <a:off x="0" y="0"/>
          <a:ext cx="0" cy="0"/>
          <a:chOff x="0" y="0"/>
          <a:chExt cx="0" cy="0"/>
        </a:xfrm>
      </p:grpSpPr>
      <p:sp>
        <p:nvSpPr>
          <p:cNvPr id="420" name="Google Shape;420;p51"/>
          <p:cNvSpPr txBox="1"/>
          <p:nvPr>
            <p:ph type="title"/>
          </p:nvPr>
        </p:nvSpPr>
        <p:spPr>
          <a:xfrm>
            <a:off x="311700" y="193975"/>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3000"/>
              <a:buNone/>
            </a:pPr>
            <a:r>
              <a:rPr lang="en"/>
              <a:t>Origins - Payload</a:t>
            </a:r>
            <a:endParaRPr/>
          </a:p>
        </p:txBody>
      </p:sp>
      <p:sp>
        <p:nvSpPr>
          <p:cNvPr id="421" name="Google Shape;421;p51"/>
          <p:cNvSpPr txBox="1"/>
          <p:nvPr>
            <p:ph idx="4294967295" type="body"/>
          </p:nvPr>
        </p:nvSpPr>
        <p:spPr>
          <a:xfrm>
            <a:off x="194350" y="1245850"/>
            <a:ext cx="2394900" cy="7416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800"/>
              <a:buNone/>
            </a:pPr>
            <a:r>
              <a:rPr lang="en">
                <a:solidFill>
                  <a:srgbClr val="000000"/>
                </a:solidFill>
              </a:rPr>
              <a:t>THE DAWN OF BLACK HOLES</a:t>
            </a:r>
            <a:endParaRPr>
              <a:solidFill>
                <a:srgbClr val="000000"/>
              </a:solidFill>
            </a:endParaRPr>
          </a:p>
          <a:p>
            <a:pPr indent="0" lvl="0" marL="0" rtl="0" algn="l">
              <a:lnSpc>
                <a:spcPct val="115000"/>
              </a:lnSpc>
              <a:spcBef>
                <a:spcPts val="1600"/>
              </a:spcBef>
              <a:spcAft>
                <a:spcPts val="1600"/>
              </a:spcAft>
              <a:buSzPts val="1800"/>
              <a:buNone/>
            </a:pPr>
            <a:r>
              <a:t/>
            </a:r>
            <a:endParaRPr/>
          </a:p>
        </p:txBody>
      </p:sp>
      <p:grpSp>
        <p:nvGrpSpPr>
          <p:cNvPr id="422" name="Google Shape;422;p51"/>
          <p:cNvGrpSpPr/>
          <p:nvPr/>
        </p:nvGrpSpPr>
        <p:grpSpPr>
          <a:xfrm>
            <a:off x="3790766" y="166624"/>
            <a:ext cx="3774975" cy="4110336"/>
            <a:chOff x="5366004" y="731375"/>
            <a:chExt cx="3332723" cy="4114862"/>
          </a:xfrm>
        </p:grpSpPr>
        <p:pic>
          <p:nvPicPr>
            <p:cNvPr id="423" name="Google Shape;423;p51"/>
            <p:cNvPicPr preferRelativeResize="0"/>
            <p:nvPr/>
          </p:nvPicPr>
          <p:blipFill rotWithShape="1">
            <a:blip r:embed="rId3">
              <a:alphaModFix/>
            </a:blip>
            <a:srcRect b="0" l="0" r="0" t="0"/>
            <a:stretch/>
          </p:blipFill>
          <p:spPr>
            <a:xfrm>
              <a:off x="5366004" y="731375"/>
              <a:ext cx="3332723" cy="4114799"/>
            </a:xfrm>
            <a:prstGeom prst="rect">
              <a:avLst/>
            </a:prstGeom>
            <a:noFill/>
            <a:ln>
              <a:noFill/>
            </a:ln>
          </p:spPr>
        </p:pic>
        <p:sp>
          <p:nvSpPr>
            <p:cNvPr id="424" name="Google Shape;424;p51"/>
            <p:cNvSpPr/>
            <p:nvPr/>
          </p:nvSpPr>
          <p:spPr>
            <a:xfrm>
              <a:off x="5366004" y="3194137"/>
              <a:ext cx="878100" cy="1652100"/>
            </a:xfrm>
            <a:prstGeom prst="rect">
              <a:avLst/>
            </a:prstGeom>
            <a:solidFill>
              <a:schemeClr val="dk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grpSp>
      <p:grpSp>
        <p:nvGrpSpPr>
          <p:cNvPr id="425" name="Google Shape;425;p51"/>
          <p:cNvGrpSpPr/>
          <p:nvPr/>
        </p:nvGrpSpPr>
        <p:grpSpPr>
          <a:xfrm>
            <a:off x="3790806" y="3726278"/>
            <a:ext cx="3774808" cy="1250641"/>
            <a:chOff x="194344" y="3822307"/>
            <a:chExt cx="3839309" cy="1321193"/>
          </a:xfrm>
        </p:grpSpPr>
        <p:pic>
          <p:nvPicPr>
            <p:cNvPr id="426" name="Google Shape;426;p51"/>
            <p:cNvPicPr preferRelativeResize="0"/>
            <p:nvPr/>
          </p:nvPicPr>
          <p:blipFill rotWithShape="1">
            <a:blip r:embed="rId4">
              <a:alphaModFix/>
            </a:blip>
            <a:srcRect b="0" l="0" r="0" t="0"/>
            <a:stretch/>
          </p:blipFill>
          <p:spPr>
            <a:xfrm>
              <a:off x="194344" y="3822307"/>
              <a:ext cx="3839309" cy="1321193"/>
            </a:xfrm>
            <a:prstGeom prst="rect">
              <a:avLst/>
            </a:prstGeom>
            <a:noFill/>
            <a:ln>
              <a:noFill/>
            </a:ln>
          </p:spPr>
        </p:pic>
        <p:cxnSp>
          <p:nvCxnSpPr>
            <p:cNvPr id="427" name="Google Shape;427;p51"/>
            <p:cNvCxnSpPr/>
            <p:nvPr/>
          </p:nvCxnSpPr>
          <p:spPr>
            <a:xfrm>
              <a:off x="252835" y="4865023"/>
              <a:ext cx="1159800" cy="6300"/>
            </a:xfrm>
            <a:prstGeom prst="straightConnector1">
              <a:avLst/>
            </a:prstGeom>
            <a:noFill/>
            <a:ln cap="flat" cmpd="sng" w="9525">
              <a:solidFill>
                <a:srgbClr val="0070C0"/>
              </a:solidFill>
              <a:prstDash val="solid"/>
              <a:round/>
              <a:headEnd len="med" w="med" type="triangle"/>
              <a:tailEnd len="med" w="med" type="triangle"/>
            </a:ln>
          </p:spPr>
        </p:cxnSp>
        <p:sp>
          <p:nvSpPr>
            <p:cNvPr id="428" name="Google Shape;428;p51"/>
            <p:cNvSpPr txBox="1"/>
            <p:nvPr/>
          </p:nvSpPr>
          <p:spPr>
            <a:xfrm>
              <a:off x="628554" y="4807578"/>
              <a:ext cx="615300" cy="2769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b="0" i="0" lang="en" sz="1200" u="none" cap="none" strike="noStrike">
                  <a:solidFill>
                    <a:srgbClr val="0070C0"/>
                  </a:solidFill>
                  <a:latin typeface="Arial"/>
                  <a:ea typeface="Arial"/>
                  <a:cs typeface="Arial"/>
                  <a:sym typeface="Arial"/>
                </a:rPr>
                <a:t>5.9m</a:t>
              </a:r>
              <a:endParaRPr b="0" i="0" sz="1200" u="none" cap="none" strike="noStrike">
                <a:solidFill>
                  <a:srgbClr val="0070C0"/>
                </a:solidFill>
                <a:latin typeface="Arial"/>
                <a:ea typeface="Arial"/>
                <a:cs typeface="Arial"/>
                <a:sym typeface="Arial"/>
              </a:endParaRPr>
            </a:p>
          </p:txBody>
        </p:sp>
      </p:gr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25"/>
                                        </p:tgtEl>
                                        <p:attrNameLst>
                                          <p:attrName>style.visibility</p:attrName>
                                        </p:attrNameLst>
                                      </p:cBhvr>
                                      <p:to>
                                        <p:strVal val="visible"/>
                                      </p:to>
                                    </p:set>
                                    <p:animEffect filter="fade" transition="in">
                                      <p:cBhvr>
                                        <p:cTn dur="1000"/>
                                        <p:tgtEl>
                                          <p:spTgt spid="42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2" name="Shape 432"/>
        <p:cNvGrpSpPr/>
        <p:nvPr/>
      </p:nvGrpSpPr>
      <p:grpSpPr>
        <a:xfrm>
          <a:off x="0" y="0"/>
          <a:ext cx="0" cy="0"/>
          <a:chOff x="0" y="0"/>
          <a:chExt cx="0" cy="0"/>
        </a:xfrm>
      </p:grpSpPr>
      <p:sp>
        <p:nvSpPr>
          <p:cNvPr id="433" name="Google Shape;433;p52"/>
          <p:cNvSpPr txBox="1"/>
          <p:nvPr>
            <p:ph type="title"/>
          </p:nvPr>
        </p:nvSpPr>
        <p:spPr>
          <a:xfrm>
            <a:off x="311700" y="193975"/>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3000"/>
              <a:buNone/>
            </a:pPr>
            <a:r>
              <a:rPr lang="en"/>
              <a:t>Origins - Instruments</a:t>
            </a:r>
            <a:endParaRPr/>
          </a:p>
        </p:txBody>
      </p:sp>
      <p:sp>
        <p:nvSpPr>
          <p:cNvPr id="434" name="Google Shape;434;p52"/>
          <p:cNvSpPr txBox="1"/>
          <p:nvPr>
            <p:ph idx="4294967295" type="body"/>
          </p:nvPr>
        </p:nvSpPr>
        <p:spPr>
          <a:xfrm>
            <a:off x="194350" y="1245850"/>
            <a:ext cx="2394900" cy="7416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800"/>
              <a:buNone/>
            </a:pPr>
            <a:r>
              <a:rPr lang="en">
                <a:solidFill>
                  <a:srgbClr val="000000"/>
                </a:solidFill>
              </a:rPr>
              <a:t>THE DAWN OF BLACK HOLES</a:t>
            </a:r>
            <a:endParaRPr>
              <a:solidFill>
                <a:srgbClr val="000000"/>
              </a:solidFill>
            </a:endParaRPr>
          </a:p>
          <a:p>
            <a:pPr indent="0" lvl="0" marL="0" rtl="0" algn="l">
              <a:lnSpc>
                <a:spcPct val="115000"/>
              </a:lnSpc>
              <a:spcBef>
                <a:spcPts val="1600"/>
              </a:spcBef>
              <a:spcAft>
                <a:spcPts val="1600"/>
              </a:spcAft>
              <a:buSzPts val="1800"/>
              <a:buNone/>
            </a:pPr>
            <a:r>
              <a:t/>
            </a:r>
            <a:endParaRPr/>
          </a:p>
        </p:txBody>
      </p:sp>
      <p:pic>
        <p:nvPicPr>
          <p:cNvPr id="435" name="Google Shape;435;p52"/>
          <p:cNvPicPr preferRelativeResize="0"/>
          <p:nvPr/>
        </p:nvPicPr>
        <p:blipFill>
          <a:blip r:embed="rId3">
            <a:alphaModFix/>
          </a:blip>
          <a:stretch>
            <a:fillRect/>
          </a:stretch>
        </p:blipFill>
        <p:spPr>
          <a:xfrm>
            <a:off x="186300" y="832050"/>
            <a:ext cx="8771401" cy="4311450"/>
          </a:xfrm>
          <a:prstGeom prst="rect">
            <a:avLst/>
          </a:prstGeom>
          <a:noFill/>
          <a:ln>
            <a:noFill/>
          </a:ln>
        </p:spPr>
      </p:pic>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439" name="Shape 439"/>
        <p:cNvGrpSpPr/>
        <p:nvPr/>
      </p:nvGrpSpPr>
      <p:grpSpPr>
        <a:xfrm>
          <a:off x="0" y="0"/>
          <a:ext cx="0" cy="0"/>
          <a:chOff x="0" y="0"/>
          <a:chExt cx="0" cy="0"/>
        </a:xfrm>
      </p:grpSpPr>
      <p:sp>
        <p:nvSpPr>
          <p:cNvPr id="440" name="Google Shape;440;p53"/>
          <p:cNvSpPr txBox="1"/>
          <p:nvPr>
            <p:ph type="title"/>
          </p:nvPr>
        </p:nvSpPr>
        <p:spPr>
          <a:xfrm>
            <a:off x="311700" y="193975"/>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3000"/>
              <a:buNone/>
            </a:pPr>
            <a:r>
              <a:rPr lang="en"/>
              <a:t>Origins - Instruments</a:t>
            </a:r>
            <a:endParaRPr/>
          </a:p>
        </p:txBody>
      </p:sp>
      <p:sp>
        <p:nvSpPr>
          <p:cNvPr id="441" name="Google Shape;441;p53"/>
          <p:cNvSpPr txBox="1"/>
          <p:nvPr>
            <p:ph idx="4294967295" type="body"/>
          </p:nvPr>
        </p:nvSpPr>
        <p:spPr>
          <a:xfrm>
            <a:off x="194350" y="1245850"/>
            <a:ext cx="2394900" cy="7416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800"/>
              <a:buNone/>
            </a:pPr>
            <a:r>
              <a:rPr lang="en">
                <a:solidFill>
                  <a:srgbClr val="000000"/>
                </a:solidFill>
              </a:rPr>
              <a:t>THE DAWN OF BLACK HOLES</a:t>
            </a:r>
            <a:endParaRPr>
              <a:solidFill>
                <a:srgbClr val="000000"/>
              </a:solidFill>
            </a:endParaRPr>
          </a:p>
          <a:p>
            <a:pPr indent="0" lvl="0" marL="0" rtl="0" algn="l">
              <a:lnSpc>
                <a:spcPct val="115000"/>
              </a:lnSpc>
              <a:spcBef>
                <a:spcPts val="1600"/>
              </a:spcBef>
              <a:spcAft>
                <a:spcPts val="1600"/>
              </a:spcAft>
              <a:buSzPts val="1800"/>
              <a:buNone/>
            </a:pPr>
            <a:r>
              <a:t/>
            </a:r>
            <a:endParaRPr/>
          </a:p>
        </p:txBody>
      </p:sp>
      <p:pic>
        <p:nvPicPr>
          <p:cNvPr id="442" name="Google Shape;442;p53"/>
          <p:cNvPicPr preferRelativeResize="0"/>
          <p:nvPr/>
        </p:nvPicPr>
        <p:blipFill rotWithShape="1">
          <a:blip r:embed="rId3">
            <a:alphaModFix/>
          </a:blip>
          <a:srcRect b="0" l="0" r="0" t="0"/>
          <a:stretch/>
        </p:blipFill>
        <p:spPr>
          <a:xfrm>
            <a:off x="3572000" y="350712"/>
            <a:ext cx="5572000" cy="4731177"/>
          </a:xfrm>
          <a:prstGeom prst="rect">
            <a:avLst/>
          </a:prstGeom>
          <a:noFill/>
          <a:ln>
            <a:noFill/>
          </a:ln>
        </p:spPr>
      </p:pic>
      <p:sp>
        <p:nvSpPr>
          <p:cNvPr id="443" name="Google Shape;443;p53"/>
          <p:cNvSpPr txBox="1"/>
          <p:nvPr/>
        </p:nvSpPr>
        <p:spPr>
          <a:xfrm>
            <a:off x="405000" y="1069200"/>
            <a:ext cx="2964600" cy="1150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FFFFFF"/>
                </a:solidFill>
                <a:latin typeface="Average"/>
                <a:ea typeface="Average"/>
                <a:cs typeface="Average"/>
                <a:sym typeface="Average"/>
              </a:rPr>
              <a:t>Upscope options?</a:t>
            </a:r>
            <a:endParaRPr>
              <a:solidFill>
                <a:srgbClr val="FFFFFF"/>
              </a:solidFill>
              <a:latin typeface="Average"/>
              <a:ea typeface="Average"/>
              <a:cs typeface="Average"/>
              <a:sym typeface="Average"/>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 name="Shape 87"/>
        <p:cNvGrpSpPr/>
        <p:nvPr/>
      </p:nvGrpSpPr>
      <p:grpSpPr>
        <a:xfrm>
          <a:off x="0" y="0"/>
          <a:ext cx="0" cy="0"/>
          <a:chOff x="0" y="0"/>
          <a:chExt cx="0" cy="0"/>
        </a:xfrm>
      </p:grpSpPr>
      <p:sp>
        <p:nvSpPr>
          <p:cNvPr id="88" name="Google Shape;88;p18"/>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Decadal Survey produces a </a:t>
            </a:r>
            <a:r>
              <a:rPr b="1" lang="en"/>
              <a:t>prioritized list</a:t>
            </a:r>
            <a:endParaRPr b="1"/>
          </a:p>
        </p:txBody>
      </p:sp>
      <p:sp>
        <p:nvSpPr>
          <p:cNvPr id="89" name="Google Shape;89;p18"/>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Astro2010 (Space missions)</a:t>
            </a:r>
            <a:endParaRPr/>
          </a:p>
          <a:p>
            <a:pPr indent="-342900" lvl="0" marL="457200" rtl="0" algn="l">
              <a:spcBef>
                <a:spcPts val="1600"/>
              </a:spcBef>
              <a:spcAft>
                <a:spcPts val="0"/>
              </a:spcAft>
              <a:buClr>
                <a:schemeClr val="accent5"/>
              </a:buClr>
              <a:buSzPts val="1800"/>
              <a:buAutoNum type="arabicPeriod"/>
            </a:pPr>
            <a:r>
              <a:rPr b="1" lang="en">
                <a:solidFill>
                  <a:schemeClr val="accent5"/>
                </a:solidFill>
              </a:rPr>
              <a:t>Wide-field Infrared Survey Telescope (Nancy Grace Roman Space Telescope)</a:t>
            </a:r>
            <a:endParaRPr b="1">
              <a:solidFill>
                <a:schemeClr val="accent5"/>
              </a:solidFill>
            </a:endParaRPr>
          </a:p>
          <a:p>
            <a:pPr indent="-342900" lvl="0" marL="457200" rtl="0" algn="l">
              <a:spcBef>
                <a:spcPts val="0"/>
              </a:spcBef>
              <a:spcAft>
                <a:spcPts val="0"/>
              </a:spcAft>
              <a:buClr>
                <a:schemeClr val="accent5"/>
              </a:buClr>
              <a:buSzPts val="1800"/>
              <a:buAutoNum type="arabicPeriod"/>
            </a:pPr>
            <a:r>
              <a:rPr b="1" lang="en">
                <a:solidFill>
                  <a:schemeClr val="accent5"/>
                </a:solidFill>
              </a:rPr>
              <a:t>Explorer Program</a:t>
            </a:r>
            <a:endParaRPr b="1">
              <a:solidFill>
                <a:schemeClr val="accent5"/>
              </a:solidFill>
            </a:endParaRPr>
          </a:p>
          <a:p>
            <a:pPr indent="-342900" lvl="0" marL="457200" rtl="0" algn="l">
              <a:spcBef>
                <a:spcPts val="0"/>
              </a:spcBef>
              <a:spcAft>
                <a:spcPts val="0"/>
              </a:spcAft>
              <a:buSzPts val="1800"/>
              <a:buAutoNum type="arabicPeriod"/>
            </a:pPr>
            <a:r>
              <a:rPr lang="en"/>
              <a:t>LISA (Gravitational Wave)</a:t>
            </a:r>
            <a:endParaRPr/>
          </a:p>
          <a:p>
            <a:pPr indent="-342900" lvl="0" marL="457200" rtl="0" algn="l">
              <a:spcBef>
                <a:spcPts val="0"/>
              </a:spcBef>
              <a:spcAft>
                <a:spcPts val="0"/>
              </a:spcAft>
              <a:buSzPts val="1800"/>
              <a:buAutoNum type="arabicPeriod"/>
            </a:pPr>
            <a:r>
              <a:rPr lang="en"/>
              <a:t>IXO (X-ray)</a:t>
            </a:r>
            <a:endParaRPr>
              <a:solidFill>
                <a:srgbClr val="FF0000"/>
              </a:solidFill>
            </a:endParaRPr>
          </a:p>
          <a:p>
            <a:pPr indent="0" lvl="0" marL="0" rtl="0" algn="l">
              <a:spcBef>
                <a:spcPts val="1600"/>
              </a:spcBef>
              <a:spcAft>
                <a:spcPts val="0"/>
              </a:spcAft>
              <a:buNone/>
            </a:pPr>
            <a:r>
              <a:rPr lang="en"/>
              <a:t>Astro2000 (Space missions)</a:t>
            </a:r>
            <a:endParaRPr/>
          </a:p>
          <a:p>
            <a:pPr indent="-342900" lvl="0" marL="457200" rtl="0" algn="l">
              <a:spcBef>
                <a:spcPts val="1600"/>
              </a:spcBef>
              <a:spcAft>
                <a:spcPts val="1600"/>
              </a:spcAft>
              <a:buSzPts val="1800"/>
              <a:buAutoNum type="arabicPeriod"/>
            </a:pPr>
            <a:r>
              <a:rPr lang="en"/>
              <a:t>James Webb Space Telescope</a:t>
            </a:r>
            <a:endParaRPr>
              <a:solidFill>
                <a:srgbClr val="FF0000"/>
              </a:solidFill>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7" name="Shape 447"/>
        <p:cNvGrpSpPr/>
        <p:nvPr/>
      </p:nvGrpSpPr>
      <p:grpSpPr>
        <a:xfrm>
          <a:off x="0" y="0"/>
          <a:ext cx="0" cy="0"/>
          <a:chOff x="0" y="0"/>
          <a:chExt cx="0" cy="0"/>
        </a:xfrm>
      </p:grpSpPr>
      <p:sp>
        <p:nvSpPr>
          <p:cNvPr id="448" name="Google Shape;448;p54"/>
          <p:cNvSpPr txBox="1"/>
          <p:nvPr>
            <p:ph type="title"/>
          </p:nvPr>
        </p:nvSpPr>
        <p:spPr>
          <a:xfrm>
            <a:off x="311700" y="20920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10 Probe Missions</a:t>
            </a:r>
            <a:endParaRPr/>
          </a:p>
        </p:txBody>
      </p:sp>
      <p:graphicFrame>
        <p:nvGraphicFramePr>
          <p:cNvPr id="449" name="Google Shape;449;p54"/>
          <p:cNvGraphicFramePr/>
          <p:nvPr/>
        </p:nvGraphicFramePr>
        <p:xfrm>
          <a:off x="3394400" y="65425"/>
          <a:ext cx="3000000" cy="3000000"/>
        </p:xfrm>
        <a:graphic>
          <a:graphicData uri="http://schemas.openxmlformats.org/drawingml/2006/table">
            <a:tbl>
              <a:tblPr>
                <a:noFill/>
                <a:tableStyleId>{1C224B86-EF75-48B7-B739-6BD1A9F0D85A}</a:tableStyleId>
              </a:tblPr>
              <a:tblGrid>
                <a:gridCol w="1474775"/>
                <a:gridCol w="4125225"/>
              </a:tblGrid>
              <a:tr h="400800">
                <a:tc>
                  <a:txBody>
                    <a:bodyPr/>
                    <a:lstStyle/>
                    <a:p>
                      <a:pPr indent="0" lvl="0" marL="0" rtl="0" algn="l">
                        <a:spcBef>
                          <a:spcPts val="0"/>
                        </a:spcBef>
                        <a:spcAft>
                          <a:spcPts val="0"/>
                        </a:spcAft>
                        <a:buNone/>
                      </a:pPr>
                      <a:r>
                        <a:rPr b="1" lang="en" sz="1550">
                          <a:solidFill>
                            <a:srgbClr val="FFFF00"/>
                          </a:solidFill>
                        </a:rPr>
                        <a:t>Name</a:t>
                      </a:r>
                      <a:endParaRPr b="1" sz="1550">
                        <a:solidFill>
                          <a:srgbClr val="FFFF00"/>
                        </a:solidFill>
                      </a:endParaRPr>
                    </a:p>
                  </a:txBody>
                  <a:tcPr marT="63500" marB="63500" marR="63500" marL="63500">
                    <a:solidFill>
                      <a:srgbClr val="FFFFFF">
                        <a:alpha val="14530"/>
                      </a:srgbClr>
                    </a:solidFill>
                  </a:tcPr>
                </a:tc>
                <a:tc>
                  <a:txBody>
                    <a:bodyPr/>
                    <a:lstStyle/>
                    <a:p>
                      <a:pPr indent="0" lvl="0" marL="0" rtl="0" algn="l">
                        <a:spcBef>
                          <a:spcPts val="0"/>
                        </a:spcBef>
                        <a:spcAft>
                          <a:spcPts val="0"/>
                        </a:spcAft>
                        <a:buNone/>
                      </a:pPr>
                      <a:r>
                        <a:rPr b="1" lang="en" sz="1550">
                          <a:solidFill>
                            <a:srgbClr val="FFFF00"/>
                          </a:solidFill>
                        </a:rPr>
                        <a:t>Brief Description (could be incorrect)</a:t>
                      </a:r>
                      <a:endParaRPr b="1" sz="1550">
                        <a:solidFill>
                          <a:srgbClr val="FFFF00"/>
                        </a:solidFill>
                      </a:endParaRPr>
                    </a:p>
                  </a:txBody>
                  <a:tcPr marT="63500" marB="63500" marR="63500" marL="63500">
                    <a:solidFill>
                      <a:srgbClr val="FFFFFF">
                        <a:alpha val="14530"/>
                      </a:srgbClr>
                    </a:solidFill>
                  </a:tcPr>
                </a:tc>
              </a:tr>
              <a:tr h="420150">
                <a:tc>
                  <a:txBody>
                    <a:bodyPr/>
                    <a:lstStyle/>
                    <a:p>
                      <a:pPr indent="0" lvl="0" marL="0" rtl="0" algn="l">
                        <a:spcBef>
                          <a:spcPts val="0"/>
                        </a:spcBef>
                        <a:spcAft>
                          <a:spcPts val="0"/>
                        </a:spcAft>
                        <a:buNone/>
                      </a:pPr>
                      <a:r>
                        <a:rPr lang="en" sz="1550">
                          <a:solidFill>
                            <a:srgbClr val="FFFFFF"/>
                          </a:solidFill>
                        </a:rPr>
                        <a:t>AXIS</a:t>
                      </a:r>
                      <a:endParaRPr sz="1550">
                        <a:solidFill>
                          <a:srgbClr val="FFFFFF"/>
                        </a:solidFill>
                      </a:endParaRPr>
                    </a:p>
                  </a:txBody>
                  <a:tcPr marT="63500" marB="63500" marR="63500" marL="63500">
                    <a:solidFill>
                      <a:srgbClr val="FFFFFF">
                        <a:alpha val="14530"/>
                      </a:srgbClr>
                    </a:solidFill>
                  </a:tcPr>
                </a:tc>
                <a:tc>
                  <a:txBody>
                    <a:bodyPr/>
                    <a:lstStyle/>
                    <a:p>
                      <a:pPr indent="0" lvl="0" marL="0" rtl="0" algn="l">
                        <a:spcBef>
                          <a:spcPts val="0"/>
                        </a:spcBef>
                        <a:spcAft>
                          <a:spcPts val="0"/>
                        </a:spcAft>
                        <a:buNone/>
                      </a:pPr>
                      <a:r>
                        <a:rPr lang="en" sz="1550">
                          <a:solidFill>
                            <a:srgbClr val="FFFFFF"/>
                          </a:solidFill>
                        </a:rPr>
                        <a:t>Chandra-like w/ larger FOV</a:t>
                      </a:r>
                      <a:endParaRPr sz="1550">
                        <a:solidFill>
                          <a:srgbClr val="FFFFFF"/>
                        </a:solidFill>
                      </a:endParaRPr>
                    </a:p>
                  </a:txBody>
                  <a:tcPr marT="63500" marB="63500" marR="63500" marL="63500">
                    <a:solidFill>
                      <a:srgbClr val="FFFFFF">
                        <a:alpha val="14530"/>
                      </a:srgbClr>
                    </a:solidFill>
                  </a:tcPr>
                </a:tc>
              </a:tr>
              <a:tr h="420150">
                <a:tc>
                  <a:txBody>
                    <a:bodyPr/>
                    <a:lstStyle/>
                    <a:p>
                      <a:pPr indent="0" lvl="0" marL="0" rtl="0" algn="l">
                        <a:spcBef>
                          <a:spcPts val="0"/>
                        </a:spcBef>
                        <a:spcAft>
                          <a:spcPts val="0"/>
                        </a:spcAft>
                        <a:buNone/>
                      </a:pPr>
                      <a:r>
                        <a:rPr lang="en" sz="1550">
                          <a:solidFill>
                            <a:srgbClr val="FFFFFF"/>
                          </a:solidFill>
                        </a:rPr>
                        <a:t>CDIM</a:t>
                      </a:r>
                      <a:endParaRPr sz="1550">
                        <a:solidFill>
                          <a:srgbClr val="FFFFFF"/>
                        </a:solidFill>
                      </a:endParaRPr>
                    </a:p>
                  </a:txBody>
                  <a:tcPr marT="63500" marB="63500" marR="63500" marL="63500">
                    <a:solidFill>
                      <a:srgbClr val="FFFFFF">
                        <a:alpha val="14530"/>
                      </a:srgbClr>
                    </a:solidFill>
                  </a:tcPr>
                </a:tc>
                <a:tc>
                  <a:txBody>
                    <a:bodyPr/>
                    <a:lstStyle/>
                    <a:p>
                      <a:pPr indent="0" lvl="0" marL="0" rtl="0" algn="l">
                        <a:spcBef>
                          <a:spcPts val="0"/>
                        </a:spcBef>
                        <a:spcAft>
                          <a:spcPts val="0"/>
                        </a:spcAft>
                        <a:buNone/>
                      </a:pPr>
                      <a:r>
                        <a:rPr lang="en" sz="1550">
                          <a:solidFill>
                            <a:srgbClr val="FFFFFF"/>
                          </a:solidFill>
                        </a:rPr>
                        <a:t>Better SPHEREx</a:t>
                      </a:r>
                      <a:endParaRPr sz="1550">
                        <a:solidFill>
                          <a:srgbClr val="FFFFFF"/>
                        </a:solidFill>
                      </a:endParaRPr>
                    </a:p>
                  </a:txBody>
                  <a:tcPr marT="63500" marB="63500" marR="63500" marL="63500">
                    <a:solidFill>
                      <a:srgbClr val="FFFFFF">
                        <a:alpha val="14530"/>
                      </a:srgbClr>
                    </a:solidFill>
                  </a:tcPr>
                </a:tc>
              </a:tr>
              <a:tr h="452950">
                <a:tc>
                  <a:txBody>
                    <a:bodyPr/>
                    <a:lstStyle/>
                    <a:p>
                      <a:pPr indent="0" lvl="0" marL="0" rtl="0" algn="l">
                        <a:spcBef>
                          <a:spcPts val="0"/>
                        </a:spcBef>
                        <a:spcAft>
                          <a:spcPts val="0"/>
                        </a:spcAft>
                        <a:buNone/>
                      </a:pPr>
                      <a:r>
                        <a:rPr lang="en" sz="1550">
                          <a:solidFill>
                            <a:srgbClr val="FFFFFF"/>
                          </a:solidFill>
                        </a:rPr>
                        <a:t>CETUS</a:t>
                      </a:r>
                      <a:endParaRPr sz="1550">
                        <a:solidFill>
                          <a:srgbClr val="FFFFFF"/>
                        </a:solidFill>
                      </a:endParaRPr>
                    </a:p>
                  </a:txBody>
                  <a:tcPr marT="63500" marB="63500" marR="63500" marL="63500">
                    <a:solidFill>
                      <a:srgbClr val="FFFFFF">
                        <a:alpha val="14530"/>
                      </a:srgbClr>
                    </a:solidFill>
                  </a:tcPr>
                </a:tc>
                <a:tc>
                  <a:txBody>
                    <a:bodyPr/>
                    <a:lstStyle/>
                    <a:p>
                      <a:pPr indent="0" lvl="0" marL="0" rtl="0" algn="l">
                        <a:spcBef>
                          <a:spcPts val="0"/>
                        </a:spcBef>
                        <a:spcAft>
                          <a:spcPts val="0"/>
                        </a:spcAft>
                        <a:buNone/>
                      </a:pPr>
                      <a:r>
                        <a:rPr lang="en" sz="1550">
                          <a:solidFill>
                            <a:srgbClr val="FFFFFF"/>
                          </a:solidFill>
                        </a:rPr>
                        <a:t>UV MOS Spectroscopy + alpha</a:t>
                      </a:r>
                      <a:endParaRPr sz="1550">
                        <a:solidFill>
                          <a:srgbClr val="FFFFFF"/>
                        </a:solidFill>
                      </a:endParaRPr>
                    </a:p>
                  </a:txBody>
                  <a:tcPr marT="63500" marB="63500" marR="63500" marL="63500">
                    <a:solidFill>
                      <a:srgbClr val="FFFFFF">
                        <a:alpha val="14530"/>
                      </a:srgbClr>
                    </a:solidFill>
                  </a:tcPr>
                </a:tc>
              </a:tr>
              <a:tr h="420150">
                <a:tc>
                  <a:txBody>
                    <a:bodyPr/>
                    <a:lstStyle/>
                    <a:p>
                      <a:pPr indent="0" lvl="0" marL="0" rtl="0" algn="l">
                        <a:spcBef>
                          <a:spcPts val="0"/>
                        </a:spcBef>
                        <a:spcAft>
                          <a:spcPts val="0"/>
                        </a:spcAft>
                        <a:buNone/>
                      </a:pPr>
                      <a:r>
                        <a:rPr lang="en" sz="1550">
                          <a:solidFill>
                            <a:srgbClr val="FFFFFF"/>
                          </a:solidFill>
                        </a:rPr>
                        <a:t>Earthfinder</a:t>
                      </a:r>
                      <a:endParaRPr sz="1550">
                        <a:solidFill>
                          <a:srgbClr val="FFFFFF"/>
                        </a:solidFill>
                      </a:endParaRPr>
                    </a:p>
                  </a:txBody>
                  <a:tcPr marT="63500" marB="63500" marR="63500" marL="63500">
                    <a:solidFill>
                      <a:srgbClr val="FFFFFF">
                        <a:alpha val="14530"/>
                      </a:srgbClr>
                    </a:solidFill>
                  </a:tcPr>
                </a:tc>
                <a:tc>
                  <a:txBody>
                    <a:bodyPr/>
                    <a:lstStyle/>
                    <a:p>
                      <a:pPr indent="0" lvl="0" marL="0" rtl="0" algn="l">
                        <a:spcBef>
                          <a:spcPts val="0"/>
                        </a:spcBef>
                        <a:spcAft>
                          <a:spcPts val="0"/>
                        </a:spcAft>
                        <a:buNone/>
                      </a:pPr>
                      <a:r>
                        <a:rPr lang="en" sz="1550">
                          <a:solidFill>
                            <a:srgbClr val="FFFFFF"/>
                          </a:solidFill>
                        </a:rPr>
                        <a:t>PRV from space</a:t>
                      </a:r>
                      <a:endParaRPr sz="1550">
                        <a:solidFill>
                          <a:srgbClr val="FFFFFF"/>
                        </a:solidFill>
                      </a:endParaRPr>
                    </a:p>
                  </a:txBody>
                  <a:tcPr marT="63500" marB="63500" marR="63500" marL="63500">
                    <a:solidFill>
                      <a:srgbClr val="FFFFFF">
                        <a:alpha val="14530"/>
                      </a:srgbClr>
                    </a:solidFill>
                  </a:tcPr>
                </a:tc>
              </a:tr>
              <a:tr h="515300">
                <a:tc>
                  <a:txBody>
                    <a:bodyPr/>
                    <a:lstStyle/>
                    <a:p>
                      <a:pPr indent="0" lvl="0" marL="0" rtl="0" algn="l">
                        <a:spcBef>
                          <a:spcPts val="0"/>
                        </a:spcBef>
                        <a:spcAft>
                          <a:spcPts val="0"/>
                        </a:spcAft>
                        <a:buNone/>
                      </a:pPr>
                      <a:r>
                        <a:rPr lang="en" sz="1550">
                          <a:solidFill>
                            <a:srgbClr val="FFFFFF"/>
                          </a:solidFill>
                        </a:rPr>
                        <a:t>GEP</a:t>
                      </a:r>
                      <a:endParaRPr sz="1550">
                        <a:solidFill>
                          <a:srgbClr val="FFFFFF"/>
                        </a:solidFill>
                      </a:endParaRPr>
                    </a:p>
                  </a:txBody>
                  <a:tcPr marT="63500" marB="63500" marR="63500" marL="63500">
                    <a:solidFill>
                      <a:srgbClr val="FFFFFF">
                        <a:alpha val="14530"/>
                      </a:srgbClr>
                    </a:solidFill>
                  </a:tcPr>
                </a:tc>
                <a:tc>
                  <a:txBody>
                    <a:bodyPr/>
                    <a:lstStyle/>
                    <a:p>
                      <a:pPr indent="0" lvl="0" marL="0" rtl="0" algn="l">
                        <a:spcBef>
                          <a:spcPts val="0"/>
                        </a:spcBef>
                        <a:spcAft>
                          <a:spcPts val="0"/>
                        </a:spcAft>
                        <a:buNone/>
                      </a:pPr>
                      <a:r>
                        <a:rPr lang="en" sz="1550">
                          <a:solidFill>
                            <a:srgbClr val="FFFFFF"/>
                          </a:solidFill>
                        </a:rPr>
                        <a:t>FIR SED mapper + spectrograph (long slit)</a:t>
                      </a:r>
                      <a:endParaRPr sz="1550">
                        <a:solidFill>
                          <a:srgbClr val="FFFFFF"/>
                        </a:solidFill>
                      </a:endParaRPr>
                    </a:p>
                  </a:txBody>
                  <a:tcPr marT="63500" marB="63500" marR="63500" marL="63500">
                    <a:solidFill>
                      <a:srgbClr val="FFFFFF">
                        <a:alpha val="14530"/>
                      </a:srgbClr>
                    </a:solidFill>
                  </a:tcPr>
                </a:tc>
              </a:tr>
              <a:tr h="571025">
                <a:tc>
                  <a:txBody>
                    <a:bodyPr/>
                    <a:lstStyle/>
                    <a:p>
                      <a:pPr indent="0" lvl="0" marL="0" rtl="0" algn="l">
                        <a:spcBef>
                          <a:spcPts val="0"/>
                        </a:spcBef>
                        <a:spcAft>
                          <a:spcPts val="0"/>
                        </a:spcAft>
                        <a:buNone/>
                      </a:pPr>
                      <a:r>
                        <a:rPr lang="en" sz="1550">
                          <a:solidFill>
                            <a:srgbClr val="FFFFFF"/>
                          </a:solidFill>
                        </a:rPr>
                        <a:t>PICO</a:t>
                      </a:r>
                      <a:endParaRPr sz="1550">
                        <a:solidFill>
                          <a:srgbClr val="FFFFFF"/>
                        </a:solidFill>
                      </a:endParaRPr>
                    </a:p>
                  </a:txBody>
                  <a:tcPr marT="63500" marB="63500" marR="63500" marL="63500">
                    <a:solidFill>
                      <a:srgbClr val="FFFFFF">
                        <a:alpha val="14530"/>
                      </a:srgbClr>
                    </a:solidFill>
                  </a:tcPr>
                </a:tc>
                <a:tc>
                  <a:txBody>
                    <a:bodyPr/>
                    <a:lstStyle/>
                    <a:p>
                      <a:pPr indent="0" lvl="0" marL="0" rtl="0" algn="l">
                        <a:spcBef>
                          <a:spcPts val="0"/>
                        </a:spcBef>
                        <a:spcAft>
                          <a:spcPts val="0"/>
                        </a:spcAft>
                        <a:buNone/>
                      </a:pPr>
                      <a:r>
                        <a:rPr lang="en" sz="1550">
                          <a:solidFill>
                            <a:srgbClr val="FFFFFF"/>
                          </a:solidFill>
                        </a:rPr>
                        <a:t>WMAP-like w/ 21 imaging polarimeter</a:t>
                      </a:r>
                      <a:endParaRPr sz="1550">
                        <a:solidFill>
                          <a:srgbClr val="FFFFFF"/>
                        </a:solidFill>
                      </a:endParaRPr>
                    </a:p>
                  </a:txBody>
                  <a:tcPr marT="63500" marB="63500" marR="63500" marL="63500">
                    <a:solidFill>
                      <a:srgbClr val="FFFFFF">
                        <a:alpha val="14530"/>
                      </a:srgbClr>
                    </a:solidFill>
                  </a:tcPr>
                </a:tc>
              </a:tr>
              <a:tr h="571025">
                <a:tc>
                  <a:txBody>
                    <a:bodyPr/>
                    <a:lstStyle/>
                    <a:p>
                      <a:pPr indent="0" lvl="0" marL="0" rtl="0" algn="l">
                        <a:spcBef>
                          <a:spcPts val="0"/>
                        </a:spcBef>
                        <a:spcAft>
                          <a:spcPts val="0"/>
                        </a:spcAft>
                        <a:buNone/>
                      </a:pPr>
                      <a:r>
                        <a:rPr lang="en" sz="1550">
                          <a:solidFill>
                            <a:srgbClr val="FFFFFF"/>
                          </a:solidFill>
                        </a:rPr>
                        <a:t>POEMMA</a:t>
                      </a:r>
                      <a:endParaRPr sz="1550">
                        <a:solidFill>
                          <a:srgbClr val="FFFFFF"/>
                        </a:solidFill>
                      </a:endParaRPr>
                    </a:p>
                  </a:txBody>
                  <a:tcPr marT="63500" marB="63500" marR="63500" marL="63500">
                    <a:solidFill>
                      <a:srgbClr val="FFFFFF">
                        <a:alpha val="14530"/>
                      </a:srgbClr>
                    </a:solidFill>
                  </a:tcPr>
                </a:tc>
                <a:tc>
                  <a:txBody>
                    <a:bodyPr/>
                    <a:lstStyle/>
                    <a:p>
                      <a:pPr indent="0" lvl="0" marL="0" rtl="0" algn="l">
                        <a:spcBef>
                          <a:spcPts val="0"/>
                        </a:spcBef>
                        <a:spcAft>
                          <a:spcPts val="0"/>
                        </a:spcAft>
                        <a:buNone/>
                      </a:pPr>
                      <a:r>
                        <a:rPr lang="en" sz="1550">
                          <a:solidFill>
                            <a:srgbClr val="FFFFFF"/>
                          </a:solidFill>
                        </a:rPr>
                        <a:t>Detecting air showers from space</a:t>
                      </a:r>
                      <a:endParaRPr sz="1550">
                        <a:solidFill>
                          <a:srgbClr val="FFFFFF"/>
                        </a:solidFill>
                      </a:endParaRPr>
                    </a:p>
                  </a:txBody>
                  <a:tcPr marT="63500" marB="63500" marR="63500" marL="63500">
                    <a:solidFill>
                      <a:srgbClr val="FFFFFF">
                        <a:alpha val="14530"/>
                      </a:srgbClr>
                    </a:solidFill>
                  </a:tcPr>
                </a:tc>
              </a:tr>
              <a:tr h="420150">
                <a:tc>
                  <a:txBody>
                    <a:bodyPr/>
                    <a:lstStyle/>
                    <a:p>
                      <a:pPr indent="0" lvl="0" marL="0" rtl="0" algn="l">
                        <a:spcBef>
                          <a:spcPts val="0"/>
                        </a:spcBef>
                        <a:spcAft>
                          <a:spcPts val="0"/>
                        </a:spcAft>
                        <a:buNone/>
                      </a:pPr>
                      <a:r>
                        <a:rPr lang="en" sz="1550">
                          <a:solidFill>
                            <a:srgbClr val="FFFFFF"/>
                          </a:solidFill>
                        </a:rPr>
                        <a:t>Starshade</a:t>
                      </a:r>
                      <a:endParaRPr sz="1550">
                        <a:solidFill>
                          <a:srgbClr val="FFFFFF"/>
                        </a:solidFill>
                      </a:endParaRPr>
                    </a:p>
                  </a:txBody>
                  <a:tcPr marT="63500" marB="63500" marR="63500" marL="63500">
                    <a:solidFill>
                      <a:srgbClr val="FFFFFF">
                        <a:alpha val="14530"/>
                      </a:srgbClr>
                    </a:solidFill>
                  </a:tcPr>
                </a:tc>
                <a:tc>
                  <a:txBody>
                    <a:bodyPr/>
                    <a:lstStyle/>
                    <a:p>
                      <a:pPr indent="0" lvl="0" marL="0" rtl="0" algn="l">
                        <a:spcBef>
                          <a:spcPts val="0"/>
                        </a:spcBef>
                        <a:spcAft>
                          <a:spcPts val="0"/>
                        </a:spcAft>
                        <a:buNone/>
                      </a:pPr>
                      <a:r>
                        <a:rPr lang="en" sz="1550">
                          <a:solidFill>
                            <a:srgbClr val="FFFFFF"/>
                          </a:solidFill>
                        </a:rPr>
                        <a:t>Starshade for WFIRST</a:t>
                      </a:r>
                      <a:endParaRPr sz="1550">
                        <a:solidFill>
                          <a:srgbClr val="FFFFFF"/>
                        </a:solidFill>
                      </a:endParaRPr>
                    </a:p>
                  </a:txBody>
                  <a:tcPr marT="63500" marB="63500" marR="63500" marL="63500">
                    <a:solidFill>
                      <a:srgbClr val="FFFFFF">
                        <a:alpha val="14530"/>
                      </a:srgbClr>
                    </a:solidFill>
                  </a:tcPr>
                </a:tc>
              </a:tr>
              <a:tr h="420150">
                <a:tc>
                  <a:txBody>
                    <a:bodyPr/>
                    <a:lstStyle/>
                    <a:p>
                      <a:pPr indent="0" lvl="0" marL="0" rtl="0" algn="l">
                        <a:spcBef>
                          <a:spcPts val="0"/>
                        </a:spcBef>
                        <a:spcAft>
                          <a:spcPts val="0"/>
                        </a:spcAft>
                        <a:buNone/>
                      </a:pPr>
                      <a:r>
                        <a:rPr lang="en" sz="1550">
                          <a:solidFill>
                            <a:srgbClr val="FFFFFF"/>
                          </a:solidFill>
                        </a:rPr>
                        <a:t>STROBE-X</a:t>
                      </a:r>
                      <a:endParaRPr sz="1550">
                        <a:solidFill>
                          <a:srgbClr val="FFFFFF"/>
                        </a:solidFill>
                      </a:endParaRPr>
                    </a:p>
                  </a:txBody>
                  <a:tcPr marT="63500" marB="63500" marR="63500" marL="63500">
                    <a:solidFill>
                      <a:srgbClr val="FFFFFF">
                        <a:alpha val="14530"/>
                      </a:srgbClr>
                    </a:solidFill>
                  </a:tcPr>
                </a:tc>
                <a:tc>
                  <a:txBody>
                    <a:bodyPr/>
                    <a:lstStyle/>
                    <a:p>
                      <a:pPr indent="0" lvl="0" marL="0" rtl="0" algn="l">
                        <a:spcBef>
                          <a:spcPts val="0"/>
                        </a:spcBef>
                        <a:spcAft>
                          <a:spcPts val="0"/>
                        </a:spcAft>
                        <a:buNone/>
                      </a:pPr>
                      <a:r>
                        <a:rPr lang="en" sz="1550">
                          <a:solidFill>
                            <a:srgbClr val="FFFFFF"/>
                          </a:solidFill>
                        </a:rPr>
                        <a:t>X-ray Timing</a:t>
                      </a:r>
                      <a:endParaRPr sz="1550">
                        <a:solidFill>
                          <a:srgbClr val="FFFFFF"/>
                        </a:solidFill>
                      </a:endParaRPr>
                    </a:p>
                  </a:txBody>
                  <a:tcPr marT="63500" marB="63500" marR="63500" marL="63500">
                    <a:solidFill>
                      <a:srgbClr val="FFFFFF">
                        <a:alpha val="14530"/>
                      </a:srgbClr>
                    </a:solidFill>
                  </a:tcPr>
                </a:tc>
              </a:tr>
              <a:tr h="400800">
                <a:tc>
                  <a:txBody>
                    <a:bodyPr/>
                    <a:lstStyle/>
                    <a:p>
                      <a:pPr indent="0" lvl="0" marL="0" rtl="0" algn="l">
                        <a:spcBef>
                          <a:spcPts val="0"/>
                        </a:spcBef>
                        <a:spcAft>
                          <a:spcPts val="0"/>
                        </a:spcAft>
                        <a:buNone/>
                      </a:pPr>
                      <a:r>
                        <a:rPr lang="en" sz="1550">
                          <a:solidFill>
                            <a:srgbClr val="FFFFFF"/>
                          </a:solidFill>
                        </a:rPr>
                        <a:t>TAP</a:t>
                      </a:r>
                      <a:endParaRPr sz="1550">
                        <a:solidFill>
                          <a:srgbClr val="FFFFFF"/>
                        </a:solidFill>
                      </a:endParaRPr>
                    </a:p>
                  </a:txBody>
                  <a:tcPr marT="63500" marB="63500" marR="63500" marL="63500">
                    <a:solidFill>
                      <a:srgbClr val="FFFFFF">
                        <a:alpha val="14530"/>
                      </a:srgbClr>
                    </a:solidFill>
                  </a:tcPr>
                </a:tc>
                <a:tc>
                  <a:txBody>
                    <a:bodyPr/>
                    <a:lstStyle/>
                    <a:p>
                      <a:pPr indent="0" lvl="0" marL="0" rtl="0" algn="l">
                        <a:spcBef>
                          <a:spcPts val="0"/>
                        </a:spcBef>
                        <a:spcAft>
                          <a:spcPts val="0"/>
                        </a:spcAft>
                        <a:buNone/>
                      </a:pPr>
                      <a:r>
                        <a:rPr lang="en" sz="1550">
                          <a:solidFill>
                            <a:srgbClr val="FFFFFF"/>
                          </a:solidFill>
                        </a:rPr>
                        <a:t>Better SWIFT</a:t>
                      </a:r>
                      <a:endParaRPr sz="1550">
                        <a:solidFill>
                          <a:srgbClr val="FFFFFF"/>
                        </a:solidFill>
                      </a:endParaRPr>
                    </a:p>
                  </a:txBody>
                  <a:tcPr marT="63500" marB="63500" marR="63500" marL="63500">
                    <a:solidFill>
                      <a:srgbClr val="FFFFFF">
                        <a:alpha val="14530"/>
                      </a:srgbClr>
                    </a:solidFill>
                  </a:tcPr>
                </a:tc>
              </a:tr>
            </a:tbl>
          </a:graphicData>
        </a:graphic>
      </p:graphicFrame>
      <p:graphicFrame>
        <p:nvGraphicFramePr>
          <p:cNvPr id="450" name="Google Shape;450;p54"/>
          <p:cNvGraphicFramePr/>
          <p:nvPr/>
        </p:nvGraphicFramePr>
        <p:xfrm>
          <a:off x="3394400" y="65425"/>
          <a:ext cx="3000000" cy="3000000"/>
        </p:xfrm>
        <a:graphic>
          <a:graphicData uri="http://schemas.openxmlformats.org/drawingml/2006/table">
            <a:tbl>
              <a:tblPr>
                <a:noFill/>
                <a:tableStyleId>{1C224B86-EF75-48B7-B739-6BD1A9F0D85A}</a:tableStyleId>
              </a:tblPr>
              <a:tblGrid>
                <a:gridCol w="1474775"/>
                <a:gridCol w="4125225"/>
              </a:tblGrid>
              <a:tr h="400800">
                <a:tc>
                  <a:txBody>
                    <a:bodyPr/>
                    <a:lstStyle/>
                    <a:p>
                      <a:pPr indent="0" lvl="0" marL="0" rtl="0" algn="l">
                        <a:spcBef>
                          <a:spcPts val="0"/>
                        </a:spcBef>
                        <a:spcAft>
                          <a:spcPts val="0"/>
                        </a:spcAft>
                        <a:buNone/>
                      </a:pPr>
                      <a:r>
                        <a:rPr b="1" lang="en" sz="1550">
                          <a:solidFill>
                            <a:srgbClr val="FFFF00"/>
                          </a:solidFill>
                        </a:rPr>
                        <a:t>Name</a:t>
                      </a:r>
                      <a:endParaRPr b="1" sz="1550">
                        <a:solidFill>
                          <a:srgbClr val="FFFF00"/>
                        </a:solidFill>
                      </a:endParaRPr>
                    </a:p>
                  </a:txBody>
                  <a:tcPr marT="63500" marB="63500" marR="63500" marL="63500">
                    <a:solidFill>
                      <a:srgbClr val="FFFFFF">
                        <a:alpha val="14530"/>
                      </a:srgbClr>
                    </a:solidFill>
                  </a:tcPr>
                </a:tc>
                <a:tc>
                  <a:txBody>
                    <a:bodyPr/>
                    <a:lstStyle/>
                    <a:p>
                      <a:pPr indent="0" lvl="0" marL="0" rtl="0" algn="l">
                        <a:spcBef>
                          <a:spcPts val="0"/>
                        </a:spcBef>
                        <a:spcAft>
                          <a:spcPts val="0"/>
                        </a:spcAft>
                        <a:buNone/>
                      </a:pPr>
                      <a:r>
                        <a:rPr b="1" lang="en" sz="1550">
                          <a:solidFill>
                            <a:srgbClr val="FFFF00"/>
                          </a:solidFill>
                        </a:rPr>
                        <a:t>Brief Description (could be incorrect)</a:t>
                      </a:r>
                      <a:endParaRPr b="1" sz="1550">
                        <a:solidFill>
                          <a:srgbClr val="FFFF00"/>
                        </a:solidFill>
                      </a:endParaRPr>
                    </a:p>
                  </a:txBody>
                  <a:tcPr marT="63500" marB="63500" marR="63500" marL="63500">
                    <a:solidFill>
                      <a:srgbClr val="FFFFFF">
                        <a:alpha val="14530"/>
                      </a:srgbClr>
                    </a:solidFill>
                  </a:tcPr>
                </a:tc>
              </a:tr>
              <a:tr h="420150">
                <a:tc>
                  <a:txBody>
                    <a:bodyPr/>
                    <a:lstStyle/>
                    <a:p>
                      <a:pPr indent="0" lvl="0" marL="0" rtl="0" algn="l">
                        <a:spcBef>
                          <a:spcPts val="0"/>
                        </a:spcBef>
                        <a:spcAft>
                          <a:spcPts val="0"/>
                        </a:spcAft>
                        <a:buNone/>
                      </a:pPr>
                      <a:r>
                        <a:rPr lang="en" sz="1550">
                          <a:solidFill>
                            <a:srgbClr val="FFFFFF"/>
                          </a:solidFill>
                        </a:rPr>
                        <a:t>AXIS</a:t>
                      </a:r>
                      <a:endParaRPr sz="1550">
                        <a:solidFill>
                          <a:srgbClr val="FFFFFF"/>
                        </a:solidFill>
                      </a:endParaRPr>
                    </a:p>
                  </a:txBody>
                  <a:tcPr marT="63500" marB="63500" marR="63500" marL="63500">
                    <a:solidFill>
                      <a:srgbClr val="FFFFFF">
                        <a:alpha val="14530"/>
                      </a:srgbClr>
                    </a:solidFill>
                  </a:tcPr>
                </a:tc>
                <a:tc>
                  <a:txBody>
                    <a:bodyPr/>
                    <a:lstStyle/>
                    <a:p>
                      <a:pPr indent="0" lvl="0" marL="0" rtl="0" algn="l">
                        <a:spcBef>
                          <a:spcPts val="0"/>
                        </a:spcBef>
                        <a:spcAft>
                          <a:spcPts val="0"/>
                        </a:spcAft>
                        <a:buNone/>
                      </a:pPr>
                      <a:r>
                        <a:rPr lang="en" sz="1550">
                          <a:solidFill>
                            <a:srgbClr val="FFFFFF"/>
                          </a:solidFill>
                        </a:rPr>
                        <a:t>Chandra-like w/ larger FOV</a:t>
                      </a:r>
                      <a:endParaRPr sz="1550">
                        <a:solidFill>
                          <a:srgbClr val="FFFFFF"/>
                        </a:solidFill>
                      </a:endParaRPr>
                    </a:p>
                  </a:txBody>
                  <a:tcPr marT="63500" marB="63500" marR="63500" marL="63500">
                    <a:solidFill>
                      <a:srgbClr val="FFFFFF">
                        <a:alpha val="14530"/>
                      </a:srgbClr>
                    </a:solidFill>
                  </a:tcPr>
                </a:tc>
              </a:tr>
              <a:tr h="420150">
                <a:tc>
                  <a:txBody>
                    <a:bodyPr/>
                    <a:lstStyle/>
                    <a:p>
                      <a:pPr indent="0" lvl="0" marL="0" rtl="0" algn="l">
                        <a:spcBef>
                          <a:spcPts val="0"/>
                        </a:spcBef>
                        <a:spcAft>
                          <a:spcPts val="0"/>
                        </a:spcAft>
                        <a:buNone/>
                      </a:pPr>
                      <a:r>
                        <a:rPr lang="en" sz="1550">
                          <a:solidFill>
                            <a:srgbClr val="FFFFFF"/>
                          </a:solidFill>
                        </a:rPr>
                        <a:t>CDIM</a:t>
                      </a:r>
                      <a:endParaRPr sz="1550">
                        <a:solidFill>
                          <a:srgbClr val="FFFFFF"/>
                        </a:solidFill>
                      </a:endParaRPr>
                    </a:p>
                  </a:txBody>
                  <a:tcPr marT="63500" marB="63500" marR="63500" marL="63500">
                    <a:solidFill>
                      <a:srgbClr val="D55816"/>
                    </a:solidFill>
                  </a:tcPr>
                </a:tc>
                <a:tc>
                  <a:txBody>
                    <a:bodyPr/>
                    <a:lstStyle/>
                    <a:p>
                      <a:pPr indent="0" lvl="0" marL="0" rtl="0" algn="l">
                        <a:spcBef>
                          <a:spcPts val="0"/>
                        </a:spcBef>
                        <a:spcAft>
                          <a:spcPts val="0"/>
                        </a:spcAft>
                        <a:buNone/>
                      </a:pPr>
                      <a:r>
                        <a:rPr lang="en" sz="1550">
                          <a:solidFill>
                            <a:srgbClr val="FFFFFF"/>
                          </a:solidFill>
                        </a:rPr>
                        <a:t>Better SPHEREx</a:t>
                      </a:r>
                      <a:endParaRPr sz="1550">
                        <a:solidFill>
                          <a:srgbClr val="FFFFFF"/>
                        </a:solidFill>
                      </a:endParaRPr>
                    </a:p>
                  </a:txBody>
                  <a:tcPr marT="63500" marB="63500" marR="63500" marL="63500">
                    <a:solidFill>
                      <a:srgbClr val="FFFFFF">
                        <a:alpha val="14530"/>
                      </a:srgbClr>
                    </a:solidFill>
                  </a:tcPr>
                </a:tc>
              </a:tr>
              <a:tr h="452950">
                <a:tc>
                  <a:txBody>
                    <a:bodyPr/>
                    <a:lstStyle/>
                    <a:p>
                      <a:pPr indent="0" lvl="0" marL="0" rtl="0" algn="l">
                        <a:spcBef>
                          <a:spcPts val="0"/>
                        </a:spcBef>
                        <a:spcAft>
                          <a:spcPts val="0"/>
                        </a:spcAft>
                        <a:buNone/>
                      </a:pPr>
                      <a:r>
                        <a:rPr lang="en" sz="1550">
                          <a:solidFill>
                            <a:srgbClr val="FFFFFF"/>
                          </a:solidFill>
                        </a:rPr>
                        <a:t>CETUS</a:t>
                      </a:r>
                      <a:endParaRPr sz="1550">
                        <a:solidFill>
                          <a:srgbClr val="FFFFFF"/>
                        </a:solidFill>
                      </a:endParaRPr>
                    </a:p>
                  </a:txBody>
                  <a:tcPr marT="63500" marB="63500" marR="63500" marL="63500">
                    <a:solidFill>
                      <a:srgbClr val="0B5394"/>
                    </a:solidFill>
                  </a:tcPr>
                </a:tc>
                <a:tc>
                  <a:txBody>
                    <a:bodyPr/>
                    <a:lstStyle/>
                    <a:p>
                      <a:pPr indent="0" lvl="0" marL="0" rtl="0" algn="l">
                        <a:spcBef>
                          <a:spcPts val="0"/>
                        </a:spcBef>
                        <a:spcAft>
                          <a:spcPts val="0"/>
                        </a:spcAft>
                        <a:buNone/>
                      </a:pPr>
                      <a:r>
                        <a:rPr lang="en" sz="1550">
                          <a:solidFill>
                            <a:srgbClr val="FFFFFF"/>
                          </a:solidFill>
                        </a:rPr>
                        <a:t>UV MOS Spectroscopy + alpha</a:t>
                      </a:r>
                      <a:endParaRPr sz="1550">
                        <a:solidFill>
                          <a:srgbClr val="FFFFFF"/>
                        </a:solidFill>
                      </a:endParaRPr>
                    </a:p>
                  </a:txBody>
                  <a:tcPr marT="63500" marB="63500" marR="63500" marL="63500">
                    <a:solidFill>
                      <a:srgbClr val="FFFFFF">
                        <a:alpha val="14530"/>
                      </a:srgbClr>
                    </a:solidFill>
                  </a:tcPr>
                </a:tc>
              </a:tr>
              <a:tr h="420150">
                <a:tc>
                  <a:txBody>
                    <a:bodyPr/>
                    <a:lstStyle/>
                    <a:p>
                      <a:pPr indent="0" lvl="0" marL="0" rtl="0" algn="l">
                        <a:spcBef>
                          <a:spcPts val="0"/>
                        </a:spcBef>
                        <a:spcAft>
                          <a:spcPts val="0"/>
                        </a:spcAft>
                        <a:buNone/>
                      </a:pPr>
                      <a:r>
                        <a:rPr lang="en" sz="1550">
                          <a:solidFill>
                            <a:srgbClr val="FFFFFF"/>
                          </a:solidFill>
                        </a:rPr>
                        <a:t>Earthfinder</a:t>
                      </a:r>
                      <a:endParaRPr sz="1550">
                        <a:solidFill>
                          <a:srgbClr val="FFFFFF"/>
                        </a:solidFill>
                      </a:endParaRPr>
                    </a:p>
                  </a:txBody>
                  <a:tcPr marT="63500" marB="63500" marR="63500" marL="63500">
                    <a:solidFill>
                      <a:srgbClr val="0B5394"/>
                    </a:solidFill>
                  </a:tcPr>
                </a:tc>
                <a:tc>
                  <a:txBody>
                    <a:bodyPr/>
                    <a:lstStyle/>
                    <a:p>
                      <a:pPr indent="0" lvl="0" marL="0" rtl="0" algn="l">
                        <a:spcBef>
                          <a:spcPts val="0"/>
                        </a:spcBef>
                        <a:spcAft>
                          <a:spcPts val="0"/>
                        </a:spcAft>
                        <a:buNone/>
                      </a:pPr>
                      <a:r>
                        <a:rPr lang="en" sz="1550">
                          <a:solidFill>
                            <a:srgbClr val="FFFFFF"/>
                          </a:solidFill>
                        </a:rPr>
                        <a:t>PRV from space</a:t>
                      </a:r>
                      <a:endParaRPr sz="1550">
                        <a:solidFill>
                          <a:srgbClr val="FFFFFF"/>
                        </a:solidFill>
                      </a:endParaRPr>
                    </a:p>
                  </a:txBody>
                  <a:tcPr marT="63500" marB="63500" marR="63500" marL="63500">
                    <a:solidFill>
                      <a:srgbClr val="FFFFFF">
                        <a:alpha val="14530"/>
                      </a:srgbClr>
                    </a:solidFill>
                  </a:tcPr>
                </a:tc>
              </a:tr>
              <a:tr h="515300">
                <a:tc>
                  <a:txBody>
                    <a:bodyPr/>
                    <a:lstStyle/>
                    <a:p>
                      <a:pPr indent="0" lvl="0" marL="0" rtl="0" algn="l">
                        <a:spcBef>
                          <a:spcPts val="0"/>
                        </a:spcBef>
                        <a:spcAft>
                          <a:spcPts val="0"/>
                        </a:spcAft>
                        <a:buNone/>
                      </a:pPr>
                      <a:r>
                        <a:rPr lang="en" sz="1550">
                          <a:solidFill>
                            <a:srgbClr val="FFFFFF"/>
                          </a:solidFill>
                        </a:rPr>
                        <a:t>GEP</a:t>
                      </a:r>
                      <a:endParaRPr sz="1550">
                        <a:solidFill>
                          <a:srgbClr val="FFFFFF"/>
                        </a:solidFill>
                      </a:endParaRPr>
                    </a:p>
                  </a:txBody>
                  <a:tcPr marT="63500" marB="63500" marR="63500" marL="63500">
                    <a:solidFill>
                      <a:srgbClr val="0B5394"/>
                    </a:solidFill>
                  </a:tcPr>
                </a:tc>
                <a:tc>
                  <a:txBody>
                    <a:bodyPr/>
                    <a:lstStyle/>
                    <a:p>
                      <a:pPr indent="0" lvl="0" marL="0" rtl="0" algn="l">
                        <a:spcBef>
                          <a:spcPts val="0"/>
                        </a:spcBef>
                        <a:spcAft>
                          <a:spcPts val="0"/>
                        </a:spcAft>
                        <a:buNone/>
                      </a:pPr>
                      <a:r>
                        <a:rPr lang="en" sz="1550">
                          <a:solidFill>
                            <a:srgbClr val="FFFFFF"/>
                          </a:solidFill>
                        </a:rPr>
                        <a:t>FIR SED mapper + spectrograph (long slit)</a:t>
                      </a:r>
                      <a:endParaRPr sz="1550">
                        <a:solidFill>
                          <a:srgbClr val="FFFFFF"/>
                        </a:solidFill>
                      </a:endParaRPr>
                    </a:p>
                  </a:txBody>
                  <a:tcPr marT="63500" marB="63500" marR="63500" marL="63500">
                    <a:solidFill>
                      <a:srgbClr val="FFFFFF">
                        <a:alpha val="14530"/>
                      </a:srgbClr>
                    </a:solidFill>
                  </a:tcPr>
                </a:tc>
              </a:tr>
              <a:tr h="571025">
                <a:tc>
                  <a:txBody>
                    <a:bodyPr/>
                    <a:lstStyle/>
                    <a:p>
                      <a:pPr indent="0" lvl="0" marL="0" rtl="0" algn="l">
                        <a:spcBef>
                          <a:spcPts val="0"/>
                        </a:spcBef>
                        <a:spcAft>
                          <a:spcPts val="0"/>
                        </a:spcAft>
                        <a:buNone/>
                      </a:pPr>
                      <a:r>
                        <a:rPr lang="en" sz="1550">
                          <a:solidFill>
                            <a:srgbClr val="FFFFFF"/>
                          </a:solidFill>
                        </a:rPr>
                        <a:t>PICO</a:t>
                      </a:r>
                      <a:endParaRPr sz="1550">
                        <a:solidFill>
                          <a:srgbClr val="FFFFFF"/>
                        </a:solidFill>
                      </a:endParaRPr>
                    </a:p>
                  </a:txBody>
                  <a:tcPr marT="63500" marB="63500" marR="63500" marL="63500">
                    <a:solidFill>
                      <a:srgbClr val="FFFFFF">
                        <a:alpha val="14530"/>
                      </a:srgbClr>
                    </a:solidFill>
                  </a:tcPr>
                </a:tc>
                <a:tc>
                  <a:txBody>
                    <a:bodyPr/>
                    <a:lstStyle/>
                    <a:p>
                      <a:pPr indent="0" lvl="0" marL="0" rtl="0" algn="l">
                        <a:spcBef>
                          <a:spcPts val="0"/>
                        </a:spcBef>
                        <a:spcAft>
                          <a:spcPts val="0"/>
                        </a:spcAft>
                        <a:buNone/>
                      </a:pPr>
                      <a:r>
                        <a:rPr lang="en" sz="1550">
                          <a:solidFill>
                            <a:srgbClr val="FFFFFF"/>
                          </a:solidFill>
                        </a:rPr>
                        <a:t>WMAP-like w/ 21 imaging polarimeter</a:t>
                      </a:r>
                      <a:endParaRPr sz="1550">
                        <a:solidFill>
                          <a:srgbClr val="FFFFFF"/>
                        </a:solidFill>
                      </a:endParaRPr>
                    </a:p>
                  </a:txBody>
                  <a:tcPr marT="63500" marB="63500" marR="63500" marL="63500">
                    <a:solidFill>
                      <a:srgbClr val="FFFFFF">
                        <a:alpha val="14530"/>
                      </a:srgbClr>
                    </a:solidFill>
                  </a:tcPr>
                </a:tc>
              </a:tr>
              <a:tr h="571025">
                <a:tc>
                  <a:txBody>
                    <a:bodyPr/>
                    <a:lstStyle/>
                    <a:p>
                      <a:pPr indent="0" lvl="0" marL="0" rtl="0" algn="l">
                        <a:spcBef>
                          <a:spcPts val="0"/>
                        </a:spcBef>
                        <a:spcAft>
                          <a:spcPts val="0"/>
                        </a:spcAft>
                        <a:buNone/>
                      </a:pPr>
                      <a:r>
                        <a:rPr lang="en" sz="1550">
                          <a:solidFill>
                            <a:srgbClr val="FFFFFF"/>
                          </a:solidFill>
                        </a:rPr>
                        <a:t>POEMMA</a:t>
                      </a:r>
                      <a:endParaRPr sz="1550">
                        <a:solidFill>
                          <a:srgbClr val="FFFFFF"/>
                        </a:solidFill>
                      </a:endParaRPr>
                    </a:p>
                  </a:txBody>
                  <a:tcPr marT="63500" marB="63500" marR="63500" marL="63500">
                    <a:solidFill>
                      <a:srgbClr val="FFFFFF">
                        <a:alpha val="14530"/>
                      </a:srgbClr>
                    </a:solidFill>
                  </a:tcPr>
                </a:tc>
                <a:tc>
                  <a:txBody>
                    <a:bodyPr/>
                    <a:lstStyle/>
                    <a:p>
                      <a:pPr indent="0" lvl="0" marL="0" rtl="0" algn="l">
                        <a:spcBef>
                          <a:spcPts val="0"/>
                        </a:spcBef>
                        <a:spcAft>
                          <a:spcPts val="0"/>
                        </a:spcAft>
                        <a:buNone/>
                      </a:pPr>
                      <a:r>
                        <a:rPr lang="en" sz="1550">
                          <a:solidFill>
                            <a:srgbClr val="FFFFFF"/>
                          </a:solidFill>
                        </a:rPr>
                        <a:t>Detecting air showers from space</a:t>
                      </a:r>
                      <a:endParaRPr sz="1550">
                        <a:solidFill>
                          <a:srgbClr val="FFFFFF"/>
                        </a:solidFill>
                      </a:endParaRPr>
                    </a:p>
                  </a:txBody>
                  <a:tcPr marT="63500" marB="63500" marR="63500" marL="63500">
                    <a:solidFill>
                      <a:srgbClr val="FFFFFF">
                        <a:alpha val="14530"/>
                      </a:srgbClr>
                    </a:solidFill>
                  </a:tcPr>
                </a:tc>
              </a:tr>
              <a:tr h="420150">
                <a:tc>
                  <a:txBody>
                    <a:bodyPr/>
                    <a:lstStyle/>
                    <a:p>
                      <a:pPr indent="0" lvl="0" marL="0" rtl="0" algn="l">
                        <a:spcBef>
                          <a:spcPts val="0"/>
                        </a:spcBef>
                        <a:spcAft>
                          <a:spcPts val="0"/>
                        </a:spcAft>
                        <a:buNone/>
                      </a:pPr>
                      <a:r>
                        <a:rPr lang="en" sz="1550">
                          <a:solidFill>
                            <a:srgbClr val="FFFFFF"/>
                          </a:solidFill>
                        </a:rPr>
                        <a:t>Starshade</a:t>
                      </a:r>
                      <a:endParaRPr sz="1550">
                        <a:solidFill>
                          <a:srgbClr val="FFFFFF"/>
                        </a:solidFill>
                      </a:endParaRPr>
                    </a:p>
                  </a:txBody>
                  <a:tcPr marT="63500" marB="63500" marR="63500" marL="63500">
                    <a:solidFill>
                      <a:srgbClr val="FFFFFF">
                        <a:alpha val="14530"/>
                      </a:srgbClr>
                    </a:solidFill>
                  </a:tcPr>
                </a:tc>
                <a:tc>
                  <a:txBody>
                    <a:bodyPr/>
                    <a:lstStyle/>
                    <a:p>
                      <a:pPr indent="0" lvl="0" marL="0" rtl="0" algn="l">
                        <a:spcBef>
                          <a:spcPts val="0"/>
                        </a:spcBef>
                        <a:spcAft>
                          <a:spcPts val="0"/>
                        </a:spcAft>
                        <a:buNone/>
                      </a:pPr>
                      <a:r>
                        <a:rPr lang="en" sz="1550">
                          <a:solidFill>
                            <a:srgbClr val="FFFFFF"/>
                          </a:solidFill>
                        </a:rPr>
                        <a:t>Starshade for WFIRST</a:t>
                      </a:r>
                      <a:endParaRPr sz="1550">
                        <a:solidFill>
                          <a:srgbClr val="FFFFFF"/>
                        </a:solidFill>
                      </a:endParaRPr>
                    </a:p>
                  </a:txBody>
                  <a:tcPr marT="63500" marB="63500" marR="63500" marL="63500">
                    <a:solidFill>
                      <a:srgbClr val="FFFFFF">
                        <a:alpha val="14530"/>
                      </a:srgbClr>
                    </a:solidFill>
                  </a:tcPr>
                </a:tc>
              </a:tr>
              <a:tr h="420150">
                <a:tc>
                  <a:txBody>
                    <a:bodyPr/>
                    <a:lstStyle/>
                    <a:p>
                      <a:pPr indent="0" lvl="0" marL="0" rtl="0" algn="l">
                        <a:spcBef>
                          <a:spcPts val="0"/>
                        </a:spcBef>
                        <a:spcAft>
                          <a:spcPts val="0"/>
                        </a:spcAft>
                        <a:buNone/>
                      </a:pPr>
                      <a:r>
                        <a:rPr lang="en" sz="1550">
                          <a:solidFill>
                            <a:srgbClr val="FFFFFF"/>
                          </a:solidFill>
                        </a:rPr>
                        <a:t>STROBE-X</a:t>
                      </a:r>
                      <a:endParaRPr sz="1550">
                        <a:solidFill>
                          <a:srgbClr val="FFFFFF"/>
                        </a:solidFill>
                      </a:endParaRPr>
                    </a:p>
                  </a:txBody>
                  <a:tcPr marT="63500" marB="63500" marR="63500" marL="63500">
                    <a:solidFill>
                      <a:srgbClr val="FFFFFF">
                        <a:alpha val="14530"/>
                      </a:srgbClr>
                    </a:solidFill>
                  </a:tcPr>
                </a:tc>
                <a:tc>
                  <a:txBody>
                    <a:bodyPr/>
                    <a:lstStyle/>
                    <a:p>
                      <a:pPr indent="0" lvl="0" marL="0" rtl="0" algn="l">
                        <a:spcBef>
                          <a:spcPts val="0"/>
                        </a:spcBef>
                        <a:spcAft>
                          <a:spcPts val="0"/>
                        </a:spcAft>
                        <a:buNone/>
                      </a:pPr>
                      <a:r>
                        <a:rPr lang="en" sz="1550">
                          <a:solidFill>
                            <a:srgbClr val="FFFFFF"/>
                          </a:solidFill>
                        </a:rPr>
                        <a:t>X-ray Timing</a:t>
                      </a:r>
                      <a:endParaRPr sz="1550">
                        <a:solidFill>
                          <a:srgbClr val="FFFFFF"/>
                        </a:solidFill>
                      </a:endParaRPr>
                    </a:p>
                  </a:txBody>
                  <a:tcPr marT="63500" marB="63500" marR="63500" marL="63500">
                    <a:solidFill>
                      <a:srgbClr val="FFFFFF">
                        <a:alpha val="14530"/>
                      </a:srgbClr>
                    </a:solidFill>
                  </a:tcPr>
                </a:tc>
              </a:tr>
              <a:tr h="400800">
                <a:tc>
                  <a:txBody>
                    <a:bodyPr/>
                    <a:lstStyle/>
                    <a:p>
                      <a:pPr indent="0" lvl="0" marL="0" rtl="0" algn="l">
                        <a:spcBef>
                          <a:spcPts val="0"/>
                        </a:spcBef>
                        <a:spcAft>
                          <a:spcPts val="0"/>
                        </a:spcAft>
                        <a:buNone/>
                      </a:pPr>
                      <a:r>
                        <a:rPr lang="en" sz="1550">
                          <a:solidFill>
                            <a:srgbClr val="FFFFFF"/>
                          </a:solidFill>
                        </a:rPr>
                        <a:t>TAP</a:t>
                      </a:r>
                      <a:endParaRPr sz="1550">
                        <a:solidFill>
                          <a:srgbClr val="FFFFFF"/>
                        </a:solidFill>
                      </a:endParaRPr>
                    </a:p>
                  </a:txBody>
                  <a:tcPr marT="63500" marB="63500" marR="63500" marL="63500">
                    <a:solidFill>
                      <a:srgbClr val="FFFFFF">
                        <a:alpha val="14530"/>
                      </a:srgbClr>
                    </a:solidFill>
                  </a:tcPr>
                </a:tc>
                <a:tc>
                  <a:txBody>
                    <a:bodyPr/>
                    <a:lstStyle/>
                    <a:p>
                      <a:pPr indent="0" lvl="0" marL="0" rtl="0" algn="l">
                        <a:spcBef>
                          <a:spcPts val="0"/>
                        </a:spcBef>
                        <a:spcAft>
                          <a:spcPts val="0"/>
                        </a:spcAft>
                        <a:buNone/>
                      </a:pPr>
                      <a:r>
                        <a:rPr lang="en" sz="1550">
                          <a:solidFill>
                            <a:srgbClr val="FFFFFF"/>
                          </a:solidFill>
                        </a:rPr>
                        <a:t>Better SWIFT</a:t>
                      </a:r>
                      <a:endParaRPr sz="1550">
                        <a:solidFill>
                          <a:srgbClr val="FFFFFF"/>
                        </a:solidFill>
                      </a:endParaRPr>
                    </a:p>
                  </a:txBody>
                  <a:tcPr marT="63500" marB="63500" marR="63500" marL="63500">
                    <a:solidFill>
                      <a:srgbClr val="FFFFFF">
                        <a:alpha val="14530"/>
                      </a:srgbClr>
                    </a:solidFill>
                  </a:tcPr>
                </a:tc>
              </a:tr>
            </a:tbl>
          </a:graphicData>
        </a:graphic>
      </p:graphicFrame>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50"/>
                                        </p:tgtEl>
                                        <p:attrNameLst>
                                          <p:attrName>style.visibility</p:attrName>
                                        </p:attrNameLst>
                                      </p:cBhvr>
                                      <p:to>
                                        <p:strVal val="visible"/>
                                      </p:to>
                                    </p:set>
                                    <p:animEffect filter="fade" transition="in">
                                      <p:cBhvr>
                                        <p:cTn dur="1000"/>
                                        <p:tgtEl>
                                          <p:spTgt spid="450"/>
                                        </p:tgtEl>
                                      </p:cBhvr>
                                    </p:animEffect>
                                  </p:childTnLst>
                                </p:cTn>
                              </p:par>
                              <p:par>
                                <p:cTn fill="hold" nodeType="withEffect" presetClass="exit" presetID="10" presetSubtype="0">
                                  <p:stCondLst>
                                    <p:cond delay="0"/>
                                  </p:stCondLst>
                                  <p:childTnLst>
                                    <p:animEffect filter="fade" transition="out">
                                      <p:cBhvr>
                                        <p:cTn dur="1000"/>
                                        <p:tgtEl>
                                          <p:spTgt spid="449"/>
                                        </p:tgtEl>
                                      </p:cBhvr>
                                    </p:animEffect>
                                    <p:set>
                                      <p:cBhvr>
                                        <p:cTn dur="1" fill="hold">
                                          <p:stCondLst>
                                            <p:cond delay="1000"/>
                                          </p:stCondLst>
                                        </p:cTn>
                                        <p:tgtEl>
                                          <p:spTgt spid="449"/>
                                        </p:tgtEl>
                                        <p:attrNameLst>
                                          <p:attrName>style.visibility</p:attrName>
                                        </p:attrNameLst>
                                      </p:cBhvr>
                                      <p:to>
                                        <p:strVal val="hidden"/>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4" name="Shape 454"/>
        <p:cNvGrpSpPr/>
        <p:nvPr/>
      </p:nvGrpSpPr>
      <p:grpSpPr>
        <a:xfrm>
          <a:off x="0" y="0"/>
          <a:ext cx="0" cy="0"/>
          <a:chOff x="0" y="0"/>
          <a:chExt cx="0" cy="0"/>
        </a:xfrm>
      </p:grpSpPr>
      <p:sp>
        <p:nvSpPr>
          <p:cNvPr id="455" name="Google Shape;455;p5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CDIM - Cosmic Dawn Intensity Mapper</a:t>
            </a:r>
            <a:endParaRPr/>
          </a:p>
        </p:txBody>
      </p:sp>
      <p:sp>
        <p:nvSpPr>
          <p:cNvPr id="456" name="Google Shape;456;p55"/>
          <p:cNvSpPr txBox="1"/>
          <p:nvPr>
            <p:ph idx="1" type="body"/>
          </p:nvPr>
        </p:nvSpPr>
        <p:spPr>
          <a:xfrm>
            <a:off x="311700" y="1152475"/>
            <a:ext cx="55041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1400"/>
              <a:t>CDIM</a:t>
            </a:r>
            <a:r>
              <a:rPr lang="en" sz="1400"/>
              <a:t> will probe the era of reionization building upon the heritage of </a:t>
            </a:r>
            <a:r>
              <a:rPr b="1" lang="en" sz="1400"/>
              <a:t>SPHEREx</a:t>
            </a:r>
            <a:r>
              <a:rPr lang="en" sz="1400"/>
              <a:t>.</a:t>
            </a:r>
            <a:endParaRPr sz="1400"/>
          </a:p>
          <a:p>
            <a:pPr indent="-317500" lvl="0" marL="457200" rtl="0" algn="l">
              <a:lnSpc>
                <a:spcPct val="100000"/>
              </a:lnSpc>
              <a:spcBef>
                <a:spcPts val="1000"/>
              </a:spcBef>
              <a:spcAft>
                <a:spcPts val="0"/>
              </a:spcAft>
              <a:buSzPts val="1400"/>
              <a:buChar char="●"/>
            </a:pPr>
            <a:r>
              <a:rPr b="1" lang="en" sz="1400"/>
              <a:t>Near-IR Wide-field Spectro-Imaging Survey Telescope</a:t>
            </a:r>
            <a:endParaRPr b="1" sz="1400"/>
          </a:p>
          <a:p>
            <a:pPr indent="-317500" lvl="0" marL="457200" rtl="0" algn="l">
              <a:lnSpc>
                <a:spcPct val="100000"/>
              </a:lnSpc>
              <a:spcBef>
                <a:spcPts val="0"/>
              </a:spcBef>
              <a:spcAft>
                <a:spcPts val="0"/>
              </a:spcAft>
              <a:buSzPts val="1400"/>
              <a:buChar char="●"/>
            </a:pPr>
            <a:r>
              <a:rPr lang="en" sz="1400"/>
              <a:t>Three-mirror all-reflective design with </a:t>
            </a:r>
            <a:r>
              <a:rPr b="1" lang="en" sz="1400">
                <a:solidFill>
                  <a:srgbClr val="FFFF00"/>
                </a:solidFill>
              </a:rPr>
              <a:t>0.83m clear aperture</a:t>
            </a:r>
            <a:endParaRPr b="1" baseline="30000" sz="1400">
              <a:solidFill>
                <a:srgbClr val="FFFF00"/>
              </a:solidFill>
            </a:endParaRPr>
          </a:p>
          <a:p>
            <a:pPr indent="-317500" lvl="0" marL="457200" rtl="0" algn="l">
              <a:lnSpc>
                <a:spcPct val="100000"/>
              </a:lnSpc>
              <a:spcBef>
                <a:spcPts val="0"/>
              </a:spcBef>
              <a:spcAft>
                <a:spcPts val="0"/>
              </a:spcAft>
              <a:buClr>
                <a:srgbClr val="FFFF00"/>
              </a:buClr>
              <a:buSzPts val="1400"/>
              <a:buChar char="●"/>
            </a:pPr>
            <a:r>
              <a:rPr b="1" lang="en" sz="1400">
                <a:solidFill>
                  <a:srgbClr val="FFFF00"/>
                </a:solidFill>
              </a:rPr>
              <a:t>LVF over 0.75 - 7.5 μm in 840 bands at R = 300</a:t>
            </a:r>
            <a:endParaRPr b="1" sz="1400">
              <a:solidFill>
                <a:srgbClr val="FFFF00"/>
              </a:solidFill>
            </a:endParaRPr>
          </a:p>
          <a:p>
            <a:pPr indent="-317500" lvl="0" marL="457200" rtl="0" algn="l">
              <a:lnSpc>
                <a:spcPct val="100000"/>
              </a:lnSpc>
              <a:spcBef>
                <a:spcPts val="0"/>
              </a:spcBef>
              <a:spcAft>
                <a:spcPts val="0"/>
              </a:spcAft>
              <a:buSzPts val="1400"/>
              <a:buChar char="●"/>
            </a:pPr>
            <a:r>
              <a:rPr lang="en" sz="1400"/>
              <a:t>V-groove radiators. Passive cooling at T &lt; 35K in L2 orbit. No moving parts.</a:t>
            </a:r>
            <a:endParaRPr sz="1400"/>
          </a:p>
          <a:p>
            <a:pPr indent="-317500" lvl="0" marL="457200" rtl="0" algn="l">
              <a:lnSpc>
                <a:spcPct val="100000"/>
              </a:lnSpc>
              <a:spcBef>
                <a:spcPts val="0"/>
              </a:spcBef>
              <a:spcAft>
                <a:spcPts val="0"/>
              </a:spcAft>
              <a:buSzPts val="1400"/>
              <a:buChar char="●"/>
            </a:pPr>
            <a:r>
              <a:rPr lang="en" sz="1400"/>
              <a:t>4⨉6 H2RG detectors, FoV = 7.8 deg</a:t>
            </a:r>
            <a:r>
              <a:rPr baseline="30000" lang="en" sz="1400"/>
              <a:t>2</a:t>
            </a:r>
            <a:r>
              <a:rPr lang="en" sz="1400"/>
              <a:t>, 2′′ PSF (1′′ pixels)</a:t>
            </a:r>
            <a:endParaRPr sz="1400"/>
          </a:p>
          <a:p>
            <a:pPr indent="-317500" lvl="0" marL="457200" rtl="0" algn="l">
              <a:lnSpc>
                <a:spcPct val="100000"/>
              </a:lnSpc>
              <a:spcBef>
                <a:spcPts val="0"/>
              </a:spcBef>
              <a:spcAft>
                <a:spcPts val="0"/>
              </a:spcAft>
              <a:buSzPts val="1400"/>
              <a:buChar char="●"/>
            </a:pPr>
            <a:r>
              <a:rPr lang="en" sz="1400"/>
              <a:t>4-year survey for key science (deep/medium/wide = 15/30/300 deg</a:t>
            </a:r>
            <a:r>
              <a:rPr baseline="30000" lang="en" sz="1400"/>
              <a:t>2</a:t>
            </a:r>
            <a:r>
              <a:rPr lang="en" sz="1400"/>
              <a:t>) </a:t>
            </a:r>
            <a:endParaRPr sz="1400"/>
          </a:p>
          <a:p>
            <a:pPr indent="0" lvl="0" marL="457200" rtl="0" algn="l">
              <a:lnSpc>
                <a:spcPct val="100000"/>
              </a:lnSpc>
              <a:spcBef>
                <a:spcPts val="0"/>
              </a:spcBef>
              <a:spcAft>
                <a:spcPts val="0"/>
              </a:spcAft>
              <a:buNone/>
            </a:pPr>
            <a:r>
              <a:rPr lang="en" sz="1400"/>
              <a:t>+ extended mission for Guest Observer programs</a:t>
            </a:r>
            <a:endParaRPr sz="1400"/>
          </a:p>
          <a:p>
            <a:pPr indent="-317500" lvl="0" marL="457200" rtl="0" algn="l">
              <a:lnSpc>
                <a:spcPct val="100000"/>
              </a:lnSpc>
              <a:spcBef>
                <a:spcPts val="0"/>
              </a:spcBef>
              <a:spcAft>
                <a:spcPts val="0"/>
              </a:spcAft>
              <a:buSzPts val="1400"/>
              <a:buChar char="●"/>
            </a:pPr>
            <a:r>
              <a:rPr lang="en" sz="1400"/>
              <a:t>Estimated cost = 1B USD (incl. 30% margin)</a:t>
            </a:r>
            <a:endParaRPr sz="1400"/>
          </a:p>
        </p:txBody>
      </p:sp>
      <p:pic>
        <p:nvPicPr>
          <p:cNvPr id="457" name="Google Shape;457;p55"/>
          <p:cNvPicPr preferRelativeResize="0"/>
          <p:nvPr/>
        </p:nvPicPr>
        <p:blipFill>
          <a:blip r:embed="rId3">
            <a:alphaModFix/>
          </a:blip>
          <a:stretch>
            <a:fillRect/>
          </a:stretch>
        </p:blipFill>
        <p:spPr>
          <a:xfrm>
            <a:off x="1" y="4030521"/>
            <a:ext cx="9143999" cy="1191472"/>
          </a:xfrm>
          <a:prstGeom prst="rect">
            <a:avLst/>
          </a:prstGeom>
          <a:noFill/>
          <a:ln>
            <a:noFill/>
          </a:ln>
        </p:spPr>
      </p:pic>
      <p:pic>
        <p:nvPicPr>
          <p:cNvPr id="458" name="Google Shape;458;p55"/>
          <p:cNvPicPr preferRelativeResize="0"/>
          <p:nvPr/>
        </p:nvPicPr>
        <p:blipFill>
          <a:blip r:embed="rId4">
            <a:alphaModFix/>
          </a:blip>
          <a:stretch>
            <a:fillRect/>
          </a:stretch>
        </p:blipFill>
        <p:spPr>
          <a:xfrm>
            <a:off x="5952000" y="1170125"/>
            <a:ext cx="2725496" cy="2707997"/>
          </a:xfrm>
          <a:prstGeom prst="rect">
            <a:avLst/>
          </a:prstGeom>
          <a:noFill/>
          <a:ln>
            <a:noFill/>
          </a:ln>
        </p:spPr>
      </p:pic>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2" name="Shape 462"/>
        <p:cNvGrpSpPr/>
        <p:nvPr/>
      </p:nvGrpSpPr>
      <p:grpSpPr>
        <a:xfrm>
          <a:off x="0" y="0"/>
          <a:ext cx="0" cy="0"/>
          <a:chOff x="0" y="0"/>
          <a:chExt cx="0" cy="0"/>
        </a:xfrm>
      </p:grpSpPr>
      <p:sp>
        <p:nvSpPr>
          <p:cNvPr id="463" name="Google Shape;463;p5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CDIM - Payload / Technology</a:t>
            </a:r>
            <a:endParaRPr/>
          </a:p>
        </p:txBody>
      </p:sp>
      <p:sp>
        <p:nvSpPr>
          <p:cNvPr id="464" name="Google Shape;464;p56"/>
          <p:cNvSpPr txBox="1"/>
          <p:nvPr>
            <p:ph idx="4294967295" type="body"/>
          </p:nvPr>
        </p:nvSpPr>
        <p:spPr>
          <a:xfrm>
            <a:off x="506425" y="1304875"/>
            <a:ext cx="2494500" cy="461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lt1"/>
                </a:solidFill>
              </a:rPr>
              <a:t>X-ray telescope</a:t>
            </a:r>
            <a:endParaRPr>
              <a:solidFill>
                <a:schemeClr val="lt1"/>
              </a:solidFill>
            </a:endParaRPr>
          </a:p>
        </p:txBody>
      </p:sp>
      <p:grpSp>
        <p:nvGrpSpPr>
          <p:cNvPr id="465" name="Google Shape;465;p56"/>
          <p:cNvGrpSpPr/>
          <p:nvPr/>
        </p:nvGrpSpPr>
        <p:grpSpPr>
          <a:xfrm>
            <a:off x="6212550" y="1304826"/>
            <a:ext cx="2632500" cy="699582"/>
            <a:chOff x="6212550" y="1304865"/>
            <a:chExt cx="2632500" cy="1398605"/>
          </a:xfrm>
        </p:grpSpPr>
        <p:sp>
          <p:nvSpPr>
            <p:cNvPr id="466" name="Google Shape;466;p56"/>
            <p:cNvSpPr/>
            <p:nvPr/>
          </p:nvSpPr>
          <p:spPr>
            <a:xfrm>
              <a:off x="6215400" y="1304871"/>
              <a:ext cx="2628900" cy="1398600"/>
            </a:xfrm>
            <a:prstGeom prst="rect">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7" name="Google Shape;467;p56"/>
            <p:cNvSpPr txBox="1"/>
            <p:nvPr/>
          </p:nvSpPr>
          <p:spPr>
            <a:xfrm>
              <a:off x="6212550" y="1304865"/>
              <a:ext cx="2632500" cy="12954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468" name="Google Shape;468;p56"/>
          <p:cNvGrpSpPr/>
          <p:nvPr/>
        </p:nvGrpSpPr>
        <p:grpSpPr>
          <a:xfrm>
            <a:off x="3320450" y="1304875"/>
            <a:ext cx="2632500" cy="3416400"/>
            <a:chOff x="3320450" y="1304875"/>
            <a:chExt cx="2632500" cy="3416400"/>
          </a:xfrm>
        </p:grpSpPr>
        <p:sp>
          <p:nvSpPr>
            <p:cNvPr id="469" name="Google Shape;469;p56"/>
            <p:cNvSpPr txBox="1"/>
            <p:nvPr/>
          </p:nvSpPr>
          <p:spPr>
            <a:xfrm>
              <a:off x="3324050" y="1304875"/>
              <a:ext cx="2628900" cy="7512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0" name="Google Shape;470;p56"/>
            <p:cNvSpPr/>
            <p:nvPr/>
          </p:nvSpPr>
          <p:spPr>
            <a:xfrm>
              <a:off x="3320450" y="1304875"/>
              <a:ext cx="2628900" cy="3416400"/>
            </a:xfrm>
            <a:prstGeom prst="rect">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471" name="Google Shape;471;p56"/>
          <p:cNvGrpSpPr/>
          <p:nvPr/>
        </p:nvGrpSpPr>
        <p:grpSpPr>
          <a:xfrm>
            <a:off x="431925" y="1304875"/>
            <a:ext cx="2628925" cy="3416400"/>
            <a:chOff x="431925" y="1304875"/>
            <a:chExt cx="2628925" cy="3416400"/>
          </a:xfrm>
        </p:grpSpPr>
        <p:sp>
          <p:nvSpPr>
            <p:cNvPr id="472" name="Google Shape;472;p56"/>
            <p:cNvSpPr txBox="1"/>
            <p:nvPr/>
          </p:nvSpPr>
          <p:spPr>
            <a:xfrm>
              <a:off x="431925" y="1304875"/>
              <a:ext cx="2628900" cy="7512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3" name="Google Shape;473;p56"/>
            <p:cNvSpPr/>
            <p:nvPr/>
          </p:nvSpPr>
          <p:spPr>
            <a:xfrm>
              <a:off x="431950" y="1304875"/>
              <a:ext cx="2628900" cy="3416400"/>
            </a:xfrm>
            <a:prstGeom prst="rect">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74" name="Google Shape;474;p56"/>
          <p:cNvSpPr txBox="1"/>
          <p:nvPr>
            <p:ph idx="4294967295" type="body"/>
          </p:nvPr>
        </p:nvSpPr>
        <p:spPr>
          <a:xfrm>
            <a:off x="3389450" y="1304875"/>
            <a:ext cx="2494500" cy="751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1500">
                <a:solidFill>
                  <a:schemeClr val="lt1"/>
                </a:solidFill>
              </a:rPr>
              <a:t>Linear Variable Filter (LVF)</a:t>
            </a:r>
            <a:endParaRPr b="1" sz="1500">
              <a:solidFill>
                <a:schemeClr val="lt1"/>
              </a:solidFill>
            </a:endParaRPr>
          </a:p>
          <a:p>
            <a:pPr indent="0" lvl="0" marL="0" rtl="0" algn="l">
              <a:spcBef>
                <a:spcPts val="0"/>
              </a:spcBef>
              <a:spcAft>
                <a:spcPts val="0"/>
              </a:spcAft>
              <a:buNone/>
            </a:pPr>
            <a:r>
              <a:rPr b="1" lang="en" sz="1500">
                <a:solidFill>
                  <a:schemeClr val="lt1"/>
                </a:solidFill>
              </a:rPr>
              <a:t>(TRL4)</a:t>
            </a:r>
            <a:endParaRPr b="1" sz="1500">
              <a:solidFill>
                <a:schemeClr val="lt1"/>
              </a:solidFill>
            </a:endParaRPr>
          </a:p>
        </p:txBody>
      </p:sp>
      <p:sp>
        <p:nvSpPr>
          <p:cNvPr id="475" name="Google Shape;475;p56"/>
          <p:cNvSpPr txBox="1"/>
          <p:nvPr>
            <p:ph idx="4294967295" type="body"/>
          </p:nvPr>
        </p:nvSpPr>
        <p:spPr>
          <a:xfrm>
            <a:off x="6212550" y="1304875"/>
            <a:ext cx="2632500" cy="508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1500">
                <a:solidFill>
                  <a:schemeClr val="lt1"/>
                </a:solidFill>
              </a:rPr>
              <a:t>CDIM Focal Plane &amp; Filter</a:t>
            </a:r>
            <a:endParaRPr b="1" sz="1500">
              <a:solidFill>
                <a:schemeClr val="lt1"/>
              </a:solidFill>
            </a:endParaRPr>
          </a:p>
        </p:txBody>
      </p:sp>
      <p:sp>
        <p:nvSpPr>
          <p:cNvPr id="476" name="Google Shape;476;p56"/>
          <p:cNvSpPr txBox="1"/>
          <p:nvPr>
            <p:ph idx="4294967295" type="body"/>
          </p:nvPr>
        </p:nvSpPr>
        <p:spPr>
          <a:xfrm>
            <a:off x="497350" y="1304750"/>
            <a:ext cx="2494500" cy="699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1500">
                <a:solidFill>
                  <a:schemeClr val="lt1"/>
                </a:solidFill>
              </a:rPr>
              <a:t>H2RG Detectors </a:t>
            </a:r>
            <a:endParaRPr b="1" sz="1500">
              <a:solidFill>
                <a:schemeClr val="lt1"/>
              </a:solidFill>
            </a:endParaRPr>
          </a:p>
          <a:p>
            <a:pPr indent="0" lvl="0" marL="0" rtl="0" algn="l">
              <a:spcBef>
                <a:spcPts val="0"/>
              </a:spcBef>
              <a:spcAft>
                <a:spcPts val="0"/>
              </a:spcAft>
              <a:buNone/>
            </a:pPr>
            <a:r>
              <a:rPr b="1" lang="en" sz="1500">
                <a:solidFill>
                  <a:schemeClr val="lt1"/>
                </a:solidFill>
              </a:rPr>
              <a:t>with 7.5 µm cutoff (TRL4)</a:t>
            </a:r>
            <a:endParaRPr b="1" sz="1500">
              <a:solidFill>
                <a:schemeClr val="lt1"/>
              </a:solidFill>
            </a:endParaRPr>
          </a:p>
        </p:txBody>
      </p:sp>
      <p:sp>
        <p:nvSpPr>
          <p:cNvPr id="477" name="Google Shape;477;p56"/>
          <p:cNvSpPr txBox="1"/>
          <p:nvPr>
            <p:ph idx="4294967295" type="body"/>
          </p:nvPr>
        </p:nvSpPr>
        <p:spPr>
          <a:xfrm>
            <a:off x="3320450" y="2148825"/>
            <a:ext cx="2632500" cy="24414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 sz="1600">
                <a:solidFill>
                  <a:schemeClr val="lt2"/>
                </a:solidFill>
              </a:rPr>
              <a:t>Extending the current spectral range (~5μm) to 7.5μm &amp; OD-5 out-of-band rejection</a:t>
            </a:r>
            <a:endParaRPr sz="1600">
              <a:solidFill>
                <a:schemeClr val="lt2"/>
              </a:solidFill>
            </a:endParaRPr>
          </a:p>
          <a:p>
            <a:pPr indent="0" lvl="0" marL="0" rtl="0" algn="l">
              <a:lnSpc>
                <a:spcPct val="100000"/>
              </a:lnSpc>
              <a:spcBef>
                <a:spcPts val="0"/>
              </a:spcBef>
              <a:spcAft>
                <a:spcPts val="0"/>
              </a:spcAft>
              <a:buNone/>
            </a:pPr>
            <a:r>
              <a:t/>
            </a:r>
            <a:endParaRPr sz="1600">
              <a:solidFill>
                <a:schemeClr val="lt2"/>
              </a:solidFill>
            </a:endParaRPr>
          </a:p>
          <a:p>
            <a:pPr indent="0" lvl="0" marL="0" rtl="0" algn="l">
              <a:lnSpc>
                <a:spcPct val="95000"/>
              </a:lnSpc>
              <a:spcBef>
                <a:spcPts val="0"/>
              </a:spcBef>
              <a:spcAft>
                <a:spcPts val="0"/>
              </a:spcAft>
              <a:buNone/>
            </a:pPr>
            <a:r>
              <a:rPr lang="en" sz="1600">
                <a:solidFill>
                  <a:schemeClr val="lt2"/>
                </a:solidFill>
              </a:rPr>
              <a:t>Filter size</a:t>
            </a:r>
            <a:endParaRPr sz="1600">
              <a:solidFill>
                <a:schemeClr val="lt2"/>
              </a:solidFill>
            </a:endParaRPr>
          </a:p>
          <a:p>
            <a:pPr indent="0" lvl="0" marL="0" rtl="0" algn="l">
              <a:lnSpc>
                <a:spcPct val="95000"/>
              </a:lnSpc>
              <a:spcBef>
                <a:spcPts val="0"/>
              </a:spcBef>
              <a:spcAft>
                <a:spcPts val="0"/>
              </a:spcAft>
              <a:buNone/>
            </a:pPr>
            <a:r>
              <a:rPr lang="en" sz="1600">
                <a:solidFill>
                  <a:schemeClr val="lt2"/>
                </a:solidFill>
              </a:rPr>
              <a:t>= 40</a:t>
            </a:r>
            <a:r>
              <a:rPr lang="en" sz="1600"/>
              <a:t>⨉40mm</a:t>
            </a:r>
            <a:endParaRPr sz="1600">
              <a:solidFill>
                <a:schemeClr val="lt2"/>
              </a:solidFill>
            </a:endParaRPr>
          </a:p>
        </p:txBody>
      </p:sp>
      <p:sp>
        <p:nvSpPr>
          <p:cNvPr id="478" name="Google Shape;478;p56"/>
          <p:cNvSpPr txBox="1"/>
          <p:nvPr/>
        </p:nvSpPr>
        <p:spPr>
          <a:xfrm>
            <a:off x="405431" y="4753549"/>
            <a:ext cx="5405700" cy="385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F3F3F3"/>
                </a:solidFill>
                <a:latin typeface="Oswald"/>
                <a:ea typeface="Oswald"/>
                <a:cs typeface="Oswald"/>
                <a:sym typeface="Oswald"/>
              </a:rPr>
              <a:t>TRL: Technology Readiness Level; TRL = 1 (basic) - 9 (flight proven)</a:t>
            </a:r>
            <a:endParaRPr>
              <a:solidFill>
                <a:srgbClr val="F3F3F3"/>
              </a:solidFill>
              <a:latin typeface="Oswald"/>
              <a:ea typeface="Oswald"/>
              <a:cs typeface="Oswald"/>
              <a:sym typeface="Oswald"/>
            </a:endParaRPr>
          </a:p>
        </p:txBody>
      </p:sp>
      <p:sp>
        <p:nvSpPr>
          <p:cNvPr id="479" name="Google Shape;479;p56"/>
          <p:cNvSpPr txBox="1"/>
          <p:nvPr>
            <p:ph idx="4294967295" type="body"/>
          </p:nvPr>
        </p:nvSpPr>
        <p:spPr>
          <a:xfrm>
            <a:off x="428350" y="2148825"/>
            <a:ext cx="2632500" cy="24414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 sz="1600">
                <a:solidFill>
                  <a:schemeClr val="lt2"/>
                </a:solidFill>
              </a:rPr>
              <a:t>Extending the cutoff wavelength of Teledyne sensors further to infrared (7.5μm) to reach redshifted Hα emission at z=10</a:t>
            </a:r>
            <a:endParaRPr sz="1600">
              <a:solidFill>
                <a:schemeClr val="lt2"/>
              </a:solidFill>
            </a:endParaRPr>
          </a:p>
          <a:p>
            <a:pPr indent="0" lvl="0" marL="0" rtl="0" algn="l">
              <a:lnSpc>
                <a:spcPct val="100000"/>
              </a:lnSpc>
              <a:spcBef>
                <a:spcPts val="0"/>
              </a:spcBef>
              <a:spcAft>
                <a:spcPts val="0"/>
              </a:spcAft>
              <a:buNone/>
            </a:pPr>
            <a:r>
              <a:t/>
            </a:r>
            <a:endParaRPr sz="1600">
              <a:solidFill>
                <a:schemeClr val="lt2"/>
              </a:solidFill>
            </a:endParaRPr>
          </a:p>
          <a:p>
            <a:pPr indent="0" lvl="0" marL="0" rtl="0" algn="l">
              <a:lnSpc>
                <a:spcPct val="100000"/>
              </a:lnSpc>
              <a:spcBef>
                <a:spcPts val="0"/>
              </a:spcBef>
              <a:spcAft>
                <a:spcPts val="0"/>
              </a:spcAft>
              <a:buNone/>
            </a:pPr>
            <a:r>
              <a:rPr lang="en" sz="1500">
                <a:solidFill>
                  <a:schemeClr val="lt2"/>
                </a:solidFill>
              </a:rPr>
              <a:t>HgCdTe with cutoffs of 1.7, 2.5, 5.3μm (5 out of 6) are already available as standard products</a:t>
            </a:r>
            <a:endParaRPr sz="1500">
              <a:solidFill>
                <a:schemeClr val="lt2"/>
              </a:solidFill>
            </a:endParaRPr>
          </a:p>
        </p:txBody>
      </p:sp>
      <p:pic>
        <p:nvPicPr>
          <p:cNvPr id="480" name="Google Shape;480;p56"/>
          <p:cNvPicPr preferRelativeResize="0"/>
          <p:nvPr/>
        </p:nvPicPr>
        <p:blipFill>
          <a:blip r:embed="rId3">
            <a:alphaModFix/>
          </a:blip>
          <a:stretch>
            <a:fillRect/>
          </a:stretch>
        </p:blipFill>
        <p:spPr>
          <a:xfrm>
            <a:off x="6212550" y="1741226"/>
            <a:ext cx="2632500" cy="2983511"/>
          </a:xfrm>
          <a:prstGeom prst="rect">
            <a:avLst/>
          </a:prstGeom>
          <a:noFill/>
          <a:ln>
            <a:noFill/>
          </a:ln>
        </p:spPr>
      </p:pic>
      <p:pic>
        <p:nvPicPr>
          <p:cNvPr id="481" name="Google Shape;481;p56"/>
          <p:cNvPicPr preferRelativeResize="0"/>
          <p:nvPr/>
        </p:nvPicPr>
        <p:blipFill>
          <a:blip r:embed="rId4">
            <a:alphaModFix/>
          </a:blip>
          <a:stretch>
            <a:fillRect/>
          </a:stretch>
        </p:blipFill>
        <p:spPr>
          <a:xfrm>
            <a:off x="4572000" y="3343084"/>
            <a:ext cx="1380950" cy="1381641"/>
          </a:xfrm>
          <a:prstGeom prst="rect">
            <a:avLst/>
          </a:prstGeom>
          <a:noFill/>
          <a:ln>
            <a:noFill/>
          </a:ln>
        </p:spPr>
      </p:pic>
      <p:sp>
        <p:nvSpPr>
          <p:cNvPr id="482" name="Google Shape;482;p56"/>
          <p:cNvSpPr txBox="1"/>
          <p:nvPr/>
        </p:nvSpPr>
        <p:spPr>
          <a:xfrm>
            <a:off x="6203924" y="4484850"/>
            <a:ext cx="1642500" cy="262200"/>
          </a:xfrm>
          <a:prstGeom prst="rect">
            <a:avLst/>
          </a:prstGeom>
          <a:noFill/>
          <a:ln>
            <a:noFill/>
          </a:ln>
        </p:spPr>
        <p:txBody>
          <a:bodyPr anchorCtr="0" anchor="t" bIns="0" lIns="91425" spcFirstLastPara="1" rIns="91425" wrap="square" tIns="0">
            <a:noAutofit/>
          </a:bodyPr>
          <a:lstStyle/>
          <a:p>
            <a:pPr indent="0" lvl="0" marL="0" rtl="0" algn="l">
              <a:spcBef>
                <a:spcPts val="0"/>
              </a:spcBef>
              <a:spcAft>
                <a:spcPts val="0"/>
              </a:spcAft>
              <a:buNone/>
            </a:pPr>
            <a:r>
              <a:rPr lang="en" sz="1500">
                <a:solidFill>
                  <a:schemeClr val="lt1"/>
                </a:solidFill>
                <a:latin typeface="Average"/>
                <a:ea typeface="Average"/>
                <a:cs typeface="Average"/>
                <a:sym typeface="Average"/>
              </a:rPr>
              <a:t>4x6 2k H2RGs</a:t>
            </a:r>
            <a:endParaRPr sz="1500">
              <a:solidFill>
                <a:schemeClr val="lt1"/>
              </a:solidFill>
              <a:latin typeface="Average"/>
              <a:ea typeface="Average"/>
              <a:cs typeface="Average"/>
              <a:sym typeface="Average"/>
            </a:endParaRP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6" name="Shape 486"/>
        <p:cNvGrpSpPr/>
        <p:nvPr/>
      </p:nvGrpSpPr>
      <p:grpSpPr>
        <a:xfrm>
          <a:off x="0" y="0"/>
          <a:ext cx="0" cy="0"/>
          <a:chOff x="0" y="0"/>
          <a:chExt cx="0" cy="0"/>
        </a:xfrm>
      </p:grpSpPr>
      <p:sp>
        <p:nvSpPr>
          <p:cNvPr id="487" name="Google Shape;487;p57"/>
          <p:cNvSpPr/>
          <p:nvPr/>
        </p:nvSpPr>
        <p:spPr>
          <a:xfrm>
            <a:off x="3320450" y="1304875"/>
            <a:ext cx="2628900" cy="3416400"/>
          </a:xfrm>
          <a:prstGeom prst="rect">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8" name="Google Shape;488;p57"/>
          <p:cNvSpPr/>
          <p:nvPr/>
        </p:nvSpPr>
        <p:spPr>
          <a:xfrm>
            <a:off x="6215400" y="1304875"/>
            <a:ext cx="2628900" cy="3416400"/>
          </a:xfrm>
          <a:prstGeom prst="rect">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9" name="Google Shape;489;p57"/>
          <p:cNvSpPr/>
          <p:nvPr/>
        </p:nvSpPr>
        <p:spPr>
          <a:xfrm>
            <a:off x="431950" y="1304875"/>
            <a:ext cx="2628900" cy="3416400"/>
          </a:xfrm>
          <a:prstGeom prst="rect">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0" name="Google Shape;490;p57"/>
          <p:cNvSpPr txBox="1"/>
          <p:nvPr/>
        </p:nvSpPr>
        <p:spPr>
          <a:xfrm>
            <a:off x="431925" y="1304875"/>
            <a:ext cx="2628900" cy="6546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1" name="Google Shape;491;p57"/>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CDIM - Key Science</a:t>
            </a:r>
            <a:endParaRPr/>
          </a:p>
        </p:txBody>
      </p:sp>
      <p:sp>
        <p:nvSpPr>
          <p:cNvPr id="492" name="Google Shape;492;p57"/>
          <p:cNvSpPr txBox="1"/>
          <p:nvPr>
            <p:ph idx="4294967295" type="body"/>
          </p:nvPr>
        </p:nvSpPr>
        <p:spPr>
          <a:xfrm>
            <a:off x="506425" y="1304875"/>
            <a:ext cx="2494500" cy="654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1400">
                <a:solidFill>
                  <a:schemeClr val="lt1"/>
                </a:solidFill>
              </a:rPr>
              <a:t>Measuring</a:t>
            </a:r>
            <a:r>
              <a:rPr b="1" lang="en" sz="1400">
                <a:solidFill>
                  <a:schemeClr val="lt1"/>
                </a:solidFill>
              </a:rPr>
              <a:t> Physical Properties of Galaxies to z ~ 10</a:t>
            </a:r>
            <a:endParaRPr b="1" sz="1400">
              <a:solidFill>
                <a:schemeClr val="lt1"/>
              </a:solidFill>
            </a:endParaRPr>
          </a:p>
        </p:txBody>
      </p:sp>
      <p:sp>
        <p:nvSpPr>
          <p:cNvPr id="493" name="Google Shape;493;p57"/>
          <p:cNvSpPr txBox="1"/>
          <p:nvPr/>
        </p:nvSpPr>
        <p:spPr>
          <a:xfrm>
            <a:off x="3324050" y="1304875"/>
            <a:ext cx="2628900" cy="6546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4" name="Google Shape;494;p57"/>
          <p:cNvSpPr txBox="1"/>
          <p:nvPr>
            <p:ph idx="4294967295" type="body"/>
          </p:nvPr>
        </p:nvSpPr>
        <p:spPr>
          <a:xfrm>
            <a:off x="3346475" y="1304875"/>
            <a:ext cx="2579700" cy="654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1500">
                <a:solidFill>
                  <a:schemeClr val="lt1"/>
                </a:solidFill>
              </a:rPr>
              <a:t>Finding Black Holes to z ~ 8</a:t>
            </a:r>
            <a:endParaRPr sz="1700">
              <a:solidFill>
                <a:schemeClr val="lt1"/>
              </a:solidFill>
            </a:endParaRPr>
          </a:p>
        </p:txBody>
      </p:sp>
      <p:sp>
        <p:nvSpPr>
          <p:cNvPr id="495" name="Google Shape;495;p57"/>
          <p:cNvSpPr txBox="1"/>
          <p:nvPr/>
        </p:nvSpPr>
        <p:spPr>
          <a:xfrm>
            <a:off x="6212550" y="1304875"/>
            <a:ext cx="2632500" cy="6546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6" name="Google Shape;496;p57"/>
          <p:cNvSpPr txBox="1"/>
          <p:nvPr>
            <p:ph idx="4294967295" type="body"/>
          </p:nvPr>
        </p:nvSpPr>
        <p:spPr>
          <a:xfrm>
            <a:off x="6196275" y="1304875"/>
            <a:ext cx="2673900" cy="654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1400">
                <a:solidFill>
                  <a:schemeClr val="lt1"/>
                </a:solidFill>
              </a:rPr>
              <a:t>Mapping Reionization Topology &amp; History for z = 5 - 10</a:t>
            </a:r>
            <a:endParaRPr b="1" sz="1400">
              <a:solidFill>
                <a:schemeClr val="lt1"/>
              </a:solidFill>
            </a:endParaRPr>
          </a:p>
        </p:txBody>
      </p:sp>
      <p:pic>
        <p:nvPicPr>
          <p:cNvPr id="497" name="Google Shape;497;p57"/>
          <p:cNvPicPr preferRelativeResize="0"/>
          <p:nvPr/>
        </p:nvPicPr>
        <p:blipFill>
          <a:blip r:embed="rId3">
            <a:alphaModFix/>
          </a:blip>
          <a:stretch>
            <a:fillRect/>
          </a:stretch>
        </p:blipFill>
        <p:spPr>
          <a:xfrm>
            <a:off x="431925" y="2164906"/>
            <a:ext cx="2628900" cy="2027679"/>
          </a:xfrm>
          <a:prstGeom prst="rect">
            <a:avLst/>
          </a:prstGeom>
          <a:noFill/>
          <a:ln>
            <a:noFill/>
          </a:ln>
        </p:spPr>
      </p:pic>
      <p:sp>
        <p:nvSpPr>
          <p:cNvPr id="498" name="Google Shape;498;p57"/>
          <p:cNvSpPr txBox="1"/>
          <p:nvPr/>
        </p:nvSpPr>
        <p:spPr>
          <a:xfrm>
            <a:off x="452112" y="4239820"/>
            <a:ext cx="2579700" cy="464400"/>
          </a:xfrm>
          <a:prstGeom prst="rect">
            <a:avLst/>
          </a:prstGeom>
          <a:noFill/>
          <a:ln>
            <a:noFill/>
          </a:ln>
        </p:spPr>
        <p:txBody>
          <a:bodyPr anchorCtr="0" anchor="t" bIns="0" lIns="91425" spcFirstLastPara="1" rIns="91425" wrap="square" tIns="0">
            <a:noAutofit/>
          </a:bodyPr>
          <a:lstStyle/>
          <a:p>
            <a:pPr indent="0" lvl="0" marL="0" rtl="0" algn="l">
              <a:spcBef>
                <a:spcPts val="0"/>
              </a:spcBef>
              <a:spcAft>
                <a:spcPts val="0"/>
              </a:spcAft>
              <a:buNone/>
            </a:pPr>
            <a:r>
              <a:rPr lang="en">
                <a:solidFill>
                  <a:schemeClr val="lt2"/>
                </a:solidFill>
                <a:latin typeface="Average"/>
                <a:ea typeface="Average"/>
                <a:cs typeface="Average"/>
                <a:sym typeface="Average"/>
              </a:rPr>
              <a:t>Lyα, Hα, [OIII], Hβ, [NII] with </a:t>
            </a:r>
            <a:endParaRPr>
              <a:solidFill>
                <a:schemeClr val="lt2"/>
              </a:solidFill>
              <a:latin typeface="Average"/>
              <a:ea typeface="Average"/>
              <a:cs typeface="Average"/>
              <a:sym typeface="Average"/>
            </a:endParaRPr>
          </a:p>
          <a:p>
            <a:pPr indent="0" lvl="0" marL="0" rtl="0" algn="l">
              <a:spcBef>
                <a:spcPts val="0"/>
              </a:spcBef>
              <a:spcAft>
                <a:spcPts val="0"/>
              </a:spcAft>
              <a:buNone/>
            </a:pPr>
            <a:r>
              <a:rPr lang="en">
                <a:solidFill>
                  <a:schemeClr val="lt2"/>
                </a:solidFill>
                <a:latin typeface="Average"/>
                <a:ea typeface="Average"/>
                <a:cs typeface="Average"/>
                <a:sym typeface="Average"/>
              </a:rPr>
              <a:t>R = 300 spectra</a:t>
            </a:r>
            <a:endParaRPr>
              <a:solidFill>
                <a:schemeClr val="lt2"/>
              </a:solidFill>
              <a:latin typeface="Average"/>
              <a:ea typeface="Average"/>
              <a:cs typeface="Average"/>
              <a:sym typeface="Average"/>
            </a:endParaRPr>
          </a:p>
        </p:txBody>
      </p:sp>
      <p:pic>
        <p:nvPicPr>
          <p:cNvPr id="499" name="Google Shape;499;p57"/>
          <p:cNvPicPr preferRelativeResize="0"/>
          <p:nvPr/>
        </p:nvPicPr>
        <p:blipFill>
          <a:blip r:embed="rId4">
            <a:alphaModFix/>
          </a:blip>
          <a:stretch>
            <a:fillRect/>
          </a:stretch>
        </p:blipFill>
        <p:spPr>
          <a:xfrm>
            <a:off x="6208950" y="1956017"/>
            <a:ext cx="2632500" cy="2632500"/>
          </a:xfrm>
          <a:prstGeom prst="rect">
            <a:avLst/>
          </a:prstGeom>
          <a:noFill/>
          <a:ln>
            <a:noFill/>
          </a:ln>
        </p:spPr>
      </p:pic>
      <p:sp>
        <p:nvSpPr>
          <p:cNvPr id="500" name="Google Shape;500;p57"/>
          <p:cNvSpPr txBox="1"/>
          <p:nvPr/>
        </p:nvSpPr>
        <p:spPr>
          <a:xfrm>
            <a:off x="6211050" y="4463449"/>
            <a:ext cx="2628900" cy="257700"/>
          </a:xfrm>
          <a:prstGeom prst="rect">
            <a:avLst/>
          </a:prstGeom>
          <a:solidFill>
            <a:schemeClr val="dk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a:latin typeface="Average"/>
                <a:ea typeface="Average"/>
                <a:cs typeface="Average"/>
                <a:sym typeface="Average"/>
              </a:rPr>
              <a:t>Scattered Lyα from IGM@ z=7</a:t>
            </a:r>
            <a:endParaRPr>
              <a:latin typeface="Average"/>
              <a:ea typeface="Average"/>
              <a:cs typeface="Average"/>
              <a:sym typeface="Average"/>
            </a:endParaRPr>
          </a:p>
        </p:txBody>
      </p:sp>
      <p:sp>
        <p:nvSpPr>
          <p:cNvPr id="501" name="Google Shape;501;p57"/>
          <p:cNvSpPr txBox="1"/>
          <p:nvPr/>
        </p:nvSpPr>
        <p:spPr>
          <a:xfrm>
            <a:off x="345985" y="4856025"/>
            <a:ext cx="5517300" cy="257700"/>
          </a:xfrm>
          <a:prstGeom prst="rect">
            <a:avLst/>
          </a:prstGeom>
          <a:noFill/>
          <a:ln>
            <a:noFill/>
          </a:ln>
        </p:spPr>
        <p:txBody>
          <a:bodyPr anchorCtr="0" anchor="ctr" bIns="0" lIns="91425" spcFirstLastPara="1" rIns="91425" wrap="square" tIns="0">
            <a:noAutofit/>
          </a:bodyPr>
          <a:lstStyle/>
          <a:p>
            <a:pPr indent="0" lvl="0" marL="0" rtl="0" algn="l">
              <a:spcBef>
                <a:spcPts val="0"/>
              </a:spcBef>
              <a:spcAft>
                <a:spcPts val="0"/>
              </a:spcAft>
              <a:buNone/>
            </a:pPr>
            <a:r>
              <a:rPr lang="en" sz="1200">
                <a:solidFill>
                  <a:srgbClr val="F3F3F3"/>
                </a:solidFill>
                <a:latin typeface="Oswald"/>
                <a:ea typeface="Oswald"/>
                <a:cs typeface="Oswald"/>
                <a:sym typeface="Oswald"/>
              </a:rPr>
              <a:t>Bomee Lee (KASI SPHEREx Team) is participating in the science team.</a:t>
            </a:r>
            <a:endParaRPr sz="1200">
              <a:solidFill>
                <a:srgbClr val="F3F3F3"/>
              </a:solidFill>
              <a:latin typeface="Oswald"/>
              <a:ea typeface="Oswald"/>
              <a:cs typeface="Oswald"/>
              <a:sym typeface="Oswald"/>
            </a:endParaRPr>
          </a:p>
        </p:txBody>
      </p:sp>
      <p:sp>
        <p:nvSpPr>
          <p:cNvPr id="502" name="Google Shape;502;p57"/>
          <p:cNvSpPr txBox="1"/>
          <p:nvPr/>
        </p:nvSpPr>
        <p:spPr>
          <a:xfrm>
            <a:off x="3345050" y="2164917"/>
            <a:ext cx="2579700" cy="2027700"/>
          </a:xfrm>
          <a:prstGeom prst="rect">
            <a:avLst/>
          </a:prstGeom>
          <a:noFill/>
          <a:ln>
            <a:noFill/>
          </a:ln>
        </p:spPr>
        <p:txBody>
          <a:bodyPr anchorCtr="0" anchor="t" bIns="0" lIns="91425" spcFirstLastPara="1" rIns="91425" wrap="square" tIns="0">
            <a:noAutofit/>
          </a:bodyPr>
          <a:lstStyle/>
          <a:p>
            <a:pPr indent="0" lvl="0" marL="0" rtl="0" algn="l">
              <a:spcBef>
                <a:spcPts val="0"/>
              </a:spcBef>
              <a:spcAft>
                <a:spcPts val="0"/>
              </a:spcAft>
              <a:buNone/>
            </a:pPr>
            <a:r>
              <a:rPr lang="en">
                <a:solidFill>
                  <a:schemeClr val="lt2"/>
                </a:solidFill>
                <a:latin typeface="Average"/>
                <a:ea typeface="Average"/>
                <a:cs typeface="Average"/>
                <a:sym typeface="Average"/>
              </a:rPr>
              <a:t>Unbiased AGN sample: unlike traditional selection based on optical colors, CDIM low-res spectroscopy will directly </a:t>
            </a:r>
            <a:r>
              <a:rPr b="1" lang="en">
                <a:solidFill>
                  <a:srgbClr val="FFFF00"/>
                </a:solidFill>
                <a:latin typeface="Average"/>
                <a:ea typeface="Average"/>
                <a:cs typeface="Average"/>
                <a:sym typeface="Average"/>
              </a:rPr>
              <a:t>find QSOs using strong emission lines (Lyα, Mg II, C IV).</a:t>
            </a:r>
            <a:endParaRPr b="1">
              <a:solidFill>
                <a:srgbClr val="FFFF00"/>
              </a:solidFill>
              <a:latin typeface="Average"/>
              <a:ea typeface="Average"/>
              <a:cs typeface="Average"/>
              <a:sym typeface="Average"/>
            </a:endParaRP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6" name="Shape 506"/>
        <p:cNvGrpSpPr/>
        <p:nvPr/>
      </p:nvGrpSpPr>
      <p:grpSpPr>
        <a:xfrm>
          <a:off x="0" y="0"/>
          <a:ext cx="0" cy="0"/>
          <a:chOff x="0" y="0"/>
          <a:chExt cx="0" cy="0"/>
        </a:xfrm>
      </p:grpSpPr>
      <p:sp>
        <p:nvSpPr>
          <p:cNvPr id="507" name="Google Shape;507;p58"/>
          <p:cNvSpPr txBox="1"/>
          <p:nvPr>
            <p:ph type="title"/>
          </p:nvPr>
        </p:nvSpPr>
        <p:spPr>
          <a:xfrm>
            <a:off x="154641" y="2141250"/>
            <a:ext cx="8922000" cy="8610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3600"/>
              <a:buNone/>
            </a:pPr>
            <a:r>
              <a:rPr lang="en" sz="3000"/>
              <a:t>Cosmic Evolution Through UV Spectroscopy (CETUS)</a:t>
            </a:r>
            <a:endParaRPr sz="3000"/>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1" name="Shape 511"/>
        <p:cNvGrpSpPr/>
        <p:nvPr/>
      </p:nvGrpSpPr>
      <p:grpSpPr>
        <a:xfrm>
          <a:off x="0" y="0"/>
          <a:ext cx="0" cy="0"/>
          <a:chOff x="0" y="0"/>
          <a:chExt cx="0" cy="0"/>
        </a:xfrm>
      </p:grpSpPr>
      <p:sp>
        <p:nvSpPr>
          <p:cNvPr id="512" name="Google Shape;512;p59"/>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3600"/>
              <a:buNone/>
            </a:pPr>
            <a:r>
              <a:rPr lang="en"/>
              <a:t>CETUS</a:t>
            </a:r>
            <a:endParaRPr/>
          </a:p>
        </p:txBody>
      </p:sp>
      <p:sp>
        <p:nvSpPr>
          <p:cNvPr id="513" name="Google Shape;513;p59"/>
          <p:cNvSpPr txBox="1"/>
          <p:nvPr/>
        </p:nvSpPr>
        <p:spPr>
          <a:xfrm>
            <a:off x="385658" y="1427858"/>
            <a:ext cx="2172900" cy="25389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chemeClr val="dk1"/>
              </a:buClr>
              <a:buSzPts val="3600"/>
              <a:buFont typeface="Oswald"/>
              <a:buNone/>
            </a:pPr>
            <a:r>
              <a:rPr b="1" i="0" lang="en" sz="2000" u="none" cap="none" strike="noStrike">
                <a:solidFill>
                  <a:schemeClr val="dk1"/>
                </a:solidFill>
                <a:latin typeface="Oswald"/>
                <a:ea typeface="Oswald"/>
                <a:cs typeface="Oswald"/>
                <a:sym typeface="Oswald"/>
              </a:rPr>
              <a:t>Mission Plan</a:t>
            </a:r>
            <a:endParaRPr/>
          </a:p>
          <a:p>
            <a:pPr indent="0" lvl="0" marL="0" marR="0" rtl="0" algn="l">
              <a:lnSpc>
                <a:spcPct val="100000"/>
              </a:lnSpc>
              <a:spcBef>
                <a:spcPts val="0"/>
              </a:spcBef>
              <a:spcAft>
                <a:spcPts val="0"/>
              </a:spcAft>
              <a:buClr>
                <a:schemeClr val="dk1"/>
              </a:buClr>
              <a:buSzPts val="3600"/>
              <a:buFont typeface="Oswald"/>
              <a:buNone/>
            </a:pPr>
            <a:r>
              <a:rPr b="1" i="0" lang="en" sz="1600" u="none" cap="none" strike="noStrike">
                <a:solidFill>
                  <a:schemeClr val="dk1"/>
                </a:solidFill>
                <a:latin typeface="Oswald"/>
                <a:ea typeface="Oswald"/>
                <a:cs typeface="Oswald"/>
                <a:sym typeface="Oswald"/>
              </a:rPr>
              <a:t>Launch Date</a:t>
            </a:r>
            <a:endParaRPr/>
          </a:p>
          <a:p>
            <a:pPr indent="0" lvl="0" marL="0" marR="0" rtl="0" algn="l">
              <a:lnSpc>
                <a:spcPct val="100000"/>
              </a:lnSpc>
              <a:spcBef>
                <a:spcPts val="0"/>
              </a:spcBef>
              <a:spcAft>
                <a:spcPts val="0"/>
              </a:spcAft>
              <a:buClr>
                <a:schemeClr val="dk1"/>
              </a:buClr>
              <a:buSzPts val="3600"/>
              <a:buFont typeface="Oswald"/>
              <a:buNone/>
            </a:pPr>
            <a:r>
              <a:rPr b="0" i="0" lang="en" sz="1600" u="none" cap="none" strike="noStrike">
                <a:solidFill>
                  <a:schemeClr val="dk1"/>
                </a:solidFill>
                <a:latin typeface="Oswald"/>
                <a:ea typeface="Oswald"/>
                <a:cs typeface="Oswald"/>
                <a:sym typeface="Oswald"/>
              </a:rPr>
              <a:t>  October 2030</a:t>
            </a:r>
            <a:endParaRPr/>
          </a:p>
          <a:p>
            <a:pPr indent="0" lvl="0" marL="0" marR="0" rtl="0" algn="l">
              <a:lnSpc>
                <a:spcPct val="100000"/>
              </a:lnSpc>
              <a:spcBef>
                <a:spcPts val="0"/>
              </a:spcBef>
              <a:spcAft>
                <a:spcPts val="0"/>
              </a:spcAft>
              <a:buClr>
                <a:schemeClr val="dk1"/>
              </a:buClr>
              <a:buSzPts val="3600"/>
              <a:buFont typeface="Oswald"/>
              <a:buNone/>
            </a:pPr>
            <a:r>
              <a:t/>
            </a:r>
            <a:endParaRPr b="0" i="0" sz="1000" u="none" cap="none" strike="noStrike">
              <a:solidFill>
                <a:schemeClr val="dk1"/>
              </a:solidFill>
              <a:latin typeface="Oswald"/>
              <a:ea typeface="Oswald"/>
              <a:cs typeface="Oswald"/>
              <a:sym typeface="Oswald"/>
            </a:endParaRPr>
          </a:p>
          <a:p>
            <a:pPr indent="0" lvl="0" marL="0" marR="0" rtl="0" algn="l">
              <a:lnSpc>
                <a:spcPct val="100000"/>
              </a:lnSpc>
              <a:spcBef>
                <a:spcPts val="0"/>
              </a:spcBef>
              <a:spcAft>
                <a:spcPts val="0"/>
              </a:spcAft>
              <a:buClr>
                <a:schemeClr val="dk1"/>
              </a:buClr>
              <a:buSzPts val="3600"/>
              <a:buFont typeface="Oswald"/>
              <a:buNone/>
            </a:pPr>
            <a:r>
              <a:rPr b="1" i="0" lang="en" sz="1600" u="none" cap="none" strike="noStrike">
                <a:solidFill>
                  <a:schemeClr val="dk1"/>
                </a:solidFill>
                <a:latin typeface="Oswald"/>
                <a:ea typeface="Oswald"/>
                <a:cs typeface="Oswald"/>
                <a:sym typeface="Oswald"/>
              </a:rPr>
              <a:t>Orbit</a:t>
            </a:r>
            <a:endParaRPr/>
          </a:p>
          <a:p>
            <a:pPr indent="0" lvl="0" marL="0" marR="0" rtl="0" algn="l">
              <a:lnSpc>
                <a:spcPct val="100000"/>
              </a:lnSpc>
              <a:spcBef>
                <a:spcPts val="0"/>
              </a:spcBef>
              <a:spcAft>
                <a:spcPts val="0"/>
              </a:spcAft>
              <a:buClr>
                <a:schemeClr val="dk1"/>
              </a:buClr>
              <a:buSzPts val="3600"/>
              <a:buFont typeface="Oswald"/>
              <a:buNone/>
            </a:pPr>
            <a:r>
              <a:rPr b="0" i="0" lang="en" sz="1600" u="none" cap="none" strike="noStrike">
                <a:solidFill>
                  <a:schemeClr val="dk1"/>
                </a:solidFill>
                <a:latin typeface="Oswald"/>
                <a:ea typeface="Oswald"/>
                <a:cs typeface="Oswald"/>
                <a:sym typeface="Oswald"/>
              </a:rPr>
              <a:t>  Sun-Earth L2</a:t>
            </a:r>
            <a:endParaRPr/>
          </a:p>
          <a:p>
            <a:pPr indent="0" lvl="0" marL="0" marR="0" rtl="0" algn="l">
              <a:lnSpc>
                <a:spcPct val="100000"/>
              </a:lnSpc>
              <a:spcBef>
                <a:spcPts val="0"/>
              </a:spcBef>
              <a:spcAft>
                <a:spcPts val="0"/>
              </a:spcAft>
              <a:buClr>
                <a:schemeClr val="dk1"/>
              </a:buClr>
              <a:buSzPts val="3600"/>
              <a:buFont typeface="Oswald"/>
              <a:buNone/>
            </a:pPr>
            <a:r>
              <a:t/>
            </a:r>
            <a:endParaRPr b="0" i="0" sz="1000" u="none" cap="none" strike="noStrike">
              <a:solidFill>
                <a:schemeClr val="dk1"/>
              </a:solidFill>
              <a:latin typeface="Oswald"/>
              <a:ea typeface="Oswald"/>
              <a:cs typeface="Oswald"/>
              <a:sym typeface="Oswald"/>
            </a:endParaRPr>
          </a:p>
          <a:p>
            <a:pPr indent="0" lvl="0" marL="0" marR="0" rtl="0" algn="l">
              <a:lnSpc>
                <a:spcPct val="100000"/>
              </a:lnSpc>
              <a:spcBef>
                <a:spcPts val="0"/>
              </a:spcBef>
              <a:spcAft>
                <a:spcPts val="0"/>
              </a:spcAft>
              <a:buClr>
                <a:schemeClr val="dk1"/>
              </a:buClr>
              <a:buSzPts val="3600"/>
              <a:buFont typeface="Oswald"/>
              <a:buNone/>
            </a:pPr>
            <a:r>
              <a:rPr b="1" i="0" lang="en" sz="1600" u="none" cap="none" strike="noStrike">
                <a:solidFill>
                  <a:schemeClr val="dk1"/>
                </a:solidFill>
                <a:latin typeface="Oswald"/>
                <a:ea typeface="Oswald"/>
                <a:cs typeface="Oswald"/>
                <a:sym typeface="Oswald"/>
              </a:rPr>
              <a:t>Duration</a:t>
            </a:r>
            <a:endParaRPr/>
          </a:p>
          <a:p>
            <a:pPr indent="0" lvl="0" marL="0" marR="0" rtl="0" algn="l">
              <a:lnSpc>
                <a:spcPct val="100000"/>
              </a:lnSpc>
              <a:spcBef>
                <a:spcPts val="0"/>
              </a:spcBef>
              <a:spcAft>
                <a:spcPts val="0"/>
              </a:spcAft>
              <a:buClr>
                <a:schemeClr val="dk1"/>
              </a:buClr>
              <a:buSzPts val="3600"/>
              <a:buFont typeface="Oswald"/>
              <a:buNone/>
            </a:pPr>
            <a:r>
              <a:rPr b="0" i="0" lang="en" sz="1600" u="none" cap="none" strike="noStrike">
                <a:solidFill>
                  <a:schemeClr val="dk1"/>
                </a:solidFill>
                <a:latin typeface="Oswald"/>
                <a:ea typeface="Oswald"/>
                <a:cs typeface="Oswald"/>
                <a:sym typeface="Oswald"/>
              </a:rPr>
              <a:t>  5 years</a:t>
            </a:r>
            <a:endParaRPr/>
          </a:p>
          <a:p>
            <a:pPr indent="0" lvl="0" marL="0" marR="0" rtl="0" algn="l">
              <a:lnSpc>
                <a:spcPct val="100000"/>
              </a:lnSpc>
              <a:spcBef>
                <a:spcPts val="0"/>
              </a:spcBef>
              <a:spcAft>
                <a:spcPts val="0"/>
              </a:spcAft>
              <a:buClr>
                <a:schemeClr val="dk1"/>
              </a:buClr>
              <a:buSzPts val="3600"/>
              <a:buFont typeface="Oswald"/>
              <a:buNone/>
            </a:pPr>
            <a:r>
              <a:t/>
            </a:r>
            <a:endParaRPr b="0" i="0" sz="1600" u="none" cap="none" strike="noStrike">
              <a:solidFill>
                <a:schemeClr val="dk1"/>
              </a:solidFill>
              <a:latin typeface="Oswald"/>
              <a:ea typeface="Oswald"/>
              <a:cs typeface="Oswald"/>
              <a:sym typeface="Oswald"/>
            </a:endParaRPr>
          </a:p>
          <a:p>
            <a:pPr indent="0" lvl="0" marL="0" marR="0" rtl="0" algn="l">
              <a:lnSpc>
                <a:spcPct val="100000"/>
              </a:lnSpc>
              <a:spcBef>
                <a:spcPts val="0"/>
              </a:spcBef>
              <a:spcAft>
                <a:spcPts val="0"/>
              </a:spcAft>
              <a:buClr>
                <a:schemeClr val="dk1"/>
              </a:buClr>
              <a:buSzPts val="3600"/>
              <a:buFont typeface="Oswald"/>
              <a:buNone/>
            </a:pPr>
            <a:r>
              <a:t/>
            </a:r>
            <a:endParaRPr b="0" i="0" sz="1600" u="none" cap="none" strike="noStrike">
              <a:solidFill>
                <a:schemeClr val="dk1"/>
              </a:solidFill>
              <a:latin typeface="Oswald"/>
              <a:ea typeface="Oswald"/>
              <a:cs typeface="Oswald"/>
              <a:sym typeface="Oswald"/>
            </a:endParaRPr>
          </a:p>
        </p:txBody>
      </p:sp>
      <p:pic>
        <p:nvPicPr>
          <p:cNvPr id="514" name="Google Shape;514;p59"/>
          <p:cNvPicPr preferRelativeResize="0"/>
          <p:nvPr/>
        </p:nvPicPr>
        <p:blipFill rotWithShape="1">
          <a:blip r:embed="rId3">
            <a:alphaModFix/>
          </a:blip>
          <a:srcRect b="2553" l="0" r="0" t="0"/>
          <a:stretch/>
        </p:blipFill>
        <p:spPr>
          <a:xfrm>
            <a:off x="2048675" y="450537"/>
            <a:ext cx="6820823" cy="4493527"/>
          </a:xfrm>
          <a:prstGeom prst="rect">
            <a:avLst/>
          </a:prstGeom>
          <a:noFill/>
          <a:ln>
            <a:noFill/>
          </a:ln>
        </p:spPr>
      </p:pic>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8" name="Shape 518"/>
        <p:cNvGrpSpPr/>
        <p:nvPr/>
      </p:nvGrpSpPr>
      <p:grpSpPr>
        <a:xfrm>
          <a:off x="0" y="0"/>
          <a:ext cx="0" cy="0"/>
          <a:chOff x="0" y="0"/>
          <a:chExt cx="0" cy="0"/>
        </a:xfrm>
      </p:grpSpPr>
      <p:sp>
        <p:nvSpPr>
          <p:cNvPr id="519" name="Google Shape;519;p60"/>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3600"/>
              <a:buNone/>
            </a:pPr>
            <a:r>
              <a:rPr lang="en"/>
              <a:t>CETUS</a:t>
            </a:r>
            <a:endParaRPr/>
          </a:p>
        </p:txBody>
      </p:sp>
      <p:sp>
        <p:nvSpPr>
          <p:cNvPr id="520" name="Google Shape;520;p60"/>
          <p:cNvSpPr txBox="1"/>
          <p:nvPr/>
        </p:nvSpPr>
        <p:spPr>
          <a:xfrm>
            <a:off x="190675" y="1226151"/>
            <a:ext cx="4273800" cy="3588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chemeClr val="dk1"/>
              </a:buClr>
              <a:buSzPts val="3600"/>
              <a:buFont typeface="Oswald"/>
              <a:buNone/>
            </a:pPr>
            <a:r>
              <a:rPr b="1" i="0" lang="en" sz="2000" u="none" cap="none" strike="noStrike">
                <a:solidFill>
                  <a:schemeClr val="dk1"/>
                </a:solidFill>
                <a:latin typeface="Oswald"/>
                <a:ea typeface="Oswald"/>
                <a:cs typeface="Oswald"/>
                <a:sym typeface="Oswald"/>
              </a:rPr>
              <a:t>Science Cases</a:t>
            </a:r>
            <a:endParaRPr/>
          </a:p>
          <a:p>
            <a:pPr indent="0" lvl="0" marL="0" marR="0" rtl="0" algn="l">
              <a:lnSpc>
                <a:spcPct val="100000"/>
              </a:lnSpc>
              <a:spcBef>
                <a:spcPts val="0"/>
              </a:spcBef>
              <a:spcAft>
                <a:spcPts val="0"/>
              </a:spcAft>
              <a:buClr>
                <a:schemeClr val="dk1"/>
              </a:buClr>
              <a:buSzPts val="3600"/>
              <a:buFont typeface="Oswald"/>
              <a:buNone/>
            </a:pPr>
            <a:r>
              <a:rPr b="1" i="0" lang="en" sz="1600" u="none" cap="none" strike="noStrike">
                <a:solidFill>
                  <a:schemeClr val="dk1"/>
                </a:solidFill>
                <a:latin typeface="Oswald"/>
                <a:ea typeface="Oswald"/>
                <a:cs typeface="Oswald"/>
                <a:sym typeface="Oswald"/>
              </a:rPr>
              <a:t>Galaxy at low and high redshift</a:t>
            </a:r>
            <a:endParaRPr/>
          </a:p>
          <a:p>
            <a:pPr indent="0" lvl="0" marL="0" marR="0" rtl="0" algn="l">
              <a:lnSpc>
                <a:spcPct val="100000"/>
              </a:lnSpc>
              <a:spcBef>
                <a:spcPts val="0"/>
              </a:spcBef>
              <a:spcAft>
                <a:spcPts val="0"/>
              </a:spcAft>
              <a:buClr>
                <a:schemeClr val="dk1"/>
              </a:buClr>
              <a:buSzPts val="3600"/>
              <a:buFont typeface="Oswald"/>
              <a:buNone/>
            </a:pPr>
            <a:r>
              <a:rPr b="0" i="0" lang="en" sz="1600" u="none" cap="none" strike="noStrike">
                <a:solidFill>
                  <a:schemeClr val="dk1"/>
                </a:solidFill>
                <a:latin typeface="Oswald"/>
                <a:ea typeface="Oswald"/>
                <a:cs typeface="Oswald"/>
                <a:sym typeface="Oswald"/>
              </a:rPr>
              <a:t>  Dust in galaxies</a:t>
            </a:r>
            <a:endParaRPr/>
          </a:p>
          <a:p>
            <a:pPr indent="0" lvl="0" marL="0" marR="0" rtl="0" algn="l">
              <a:lnSpc>
                <a:spcPct val="100000"/>
              </a:lnSpc>
              <a:spcBef>
                <a:spcPts val="0"/>
              </a:spcBef>
              <a:spcAft>
                <a:spcPts val="0"/>
              </a:spcAft>
              <a:buClr>
                <a:schemeClr val="dk1"/>
              </a:buClr>
              <a:buSzPts val="3600"/>
              <a:buFont typeface="Oswald"/>
              <a:buNone/>
            </a:pPr>
            <a:r>
              <a:rPr b="0" i="0" lang="en" sz="1600" u="none" cap="none" strike="noStrike">
                <a:solidFill>
                  <a:schemeClr val="dk1"/>
                </a:solidFill>
                <a:latin typeface="Oswald"/>
                <a:ea typeface="Oswald"/>
                <a:cs typeface="Oswald"/>
                <a:sym typeface="Oswald"/>
              </a:rPr>
              <a:t>  Galactic and AGN wind</a:t>
            </a:r>
            <a:endParaRPr/>
          </a:p>
          <a:p>
            <a:pPr indent="0" lvl="0" marL="0" marR="0" rtl="0" algn="l">
              <a:lnSpc>
                <a:spcPct val="100000"/>
              </a:lnSpc>
              <a:spcBef>
                <a:spcPts val="0"/>
              </a:spcBef>
              <a:spcAft>
                <a:spcPts val="0"/>
              </a:spcAft>
              <a:buClr>
                <a:schemeClr val="dk1"/>
              </a:buClr>
              <a:buSzPts val="3600"/>
              <a:buFont typeface="Oswald"/>
              <a:buNone/>
            </a:pPr>
            <a:r>
              <a:rPr b="0" i="0" lang="en" sz="1600" u="none" cap="none" strike="noStrike">
                <a:solidFill>
                  <a:schemeClr val="dk1"/>
                </a:solidFill>
                <a:latin typeface="Oswald"/>
                <a:ea typeface="Oswald"/>
                <a:cs typeface="Oswald"/>
                <a:sym typeface="Oswald"/>
              </a:rPr>
              <a:t>  Emission line halos around galaxies</a:t>
            </a:r>
            <a:endParaRPr/>
          </a:p>
          <a:p>
            <a:pPr indent="0" lvl="0" marL="0" marR="0" rtl="0" algn="l">
              <a:lnSpc>
                <a:spcPct val="100000"/>
              </a:lnSpc>
              <a:spcBef>
                <a:spcPts val="0"/>
              </a:spcBef>
              <a:spcAft>
                <a:spcPts val="0"/>
              </a:spcAft>
              <a:buClr>
                <a:schemeClr val="dk1"/>
              </a:buClr>
              <a:buSzPts val="3600"/>
              <a:buFont typeface="Oswald"/>
              <a:buNone/>
            </a:pPr>
            <a:r>
              <a:t/>
            </a:r>
            <a:endParaRPr b="0" i="0" sz="1000" u="none" cap="none" strike="noStrike">
              <a:solidFill>
                <a:schemeClr val="dk1"/>
              </a:solidFill>
              <a:latin typeface="Oswald"/>
              <a:ea typeface="Oswald"/>
              <a:cs typeface="Oswald"/>
              <a:sym typeface="Oswald"/>
            </a:endParaRPr>
          </a:p>
          <a:p>
            <a:pPr indent="0" lvl="0" marL="0" marR="0" rtl="0" algn="l">
              <a:lnSpc>
                <a:spcPct val="100000"/>
              </a:lnSpc>
              <a:spcBef>
                <a:spcPts val="0"/>
              </a:spcBef>
              <a:spcAft>
                <a:spcPts val="0"/>
              </a:spcAft>
              <a:buClr>
                <a:schemeClr val="dk1"/>
              </a:buClr>
              <a:buSzPts val="3600"/>
              <a:buFont typeface="Oswald"/>
              <a:buNone/>
            </a:pPr>
            <a:r>
              <a:rPr b="1" i="0" lang="en" sz="1600" u="none" cap="none" strike="noStrike">
                <a:solidFill>
                  <a:schemeClr val="dk1"/>
                </a:solidFill>
                <a:latin typeface="Oswald"/>
                <a:ea typeface="Oswald"/>
                <a:cs typeface="Oswald"/>
                <a:sym typeface="Oswald"/>
              </a:rPr>
              <a:t>Transient</a:t>
            </a:r>
            <a:endParaRPr/>
          </a:p>
          <a:p>
            <a:pPr indent="0" lvl="0" marL="0" marR="0" rtl="0" algn="l">
              <a:lnSpc>
                <a:spcPct val="100000"/>
              </a:lnSpc>
              <a:spcBef>
                <a:spcPts val="0"/>
              </a:spcBef>
              <a:spcAft>
                <a:spcPts val="0"/>
              </a:spcAft>
              <a:buClr>
                <a:schemeClr val="dk1"/>
              </a:buClr>
              <a:buSzPts val="3600"/>
              <a:buFont typeface="Oswald"/>
              <a:buNone/>
            </a:pPr>
            <a:r>
              <a:rPr b="0" i="0" lang="en" sz="1600" u="none" cap="none" strike="noStrike">
                <a:solidFill>
                  <a:schemeClr val="dk1"/>
                </a:solidFill>
                <a:latin typeface="Oswald"/>
                <a:ea typeface="Oswald"/>
                <a:cs typeface="Oswald"/>
                <a:sym typeface="Oswald"/>
              </a:rPr>
              <a:t>  Neutron star binary merger (gravitational wave)</a:t>
            </a:r>
            <a:endParaRPr/>
          </a:p>
          <a:p>
            <a:pPr indent="0" lvl="0" marL="0" marR="0" rtl="0" algn="l">
              <a:lnSpc>
                <a:spcPct val="100000"/>
              </a:lnSpc>
              <a:spcBef>
                <a:spcPts val="0"/>
              </a:spcBef>
              <a:spcAft>
                <a:spcPts val="0"/>
              </a:spcAft>
              <a:buClr>
                <a:schemeClr val="dk1"/>
              </a:buClr>
              <a:buSzPts val="3600"/>
              <a:buFont typeface="Oswald"/>
              <a:buNone/>
            </a:pPr>
            <a:r>
              <a:rPr b="0" i="0" lang="en" sz="1600" u="none" cap="none" strike="noStrike">
                <a:solidFill>
                  <a:schemeClr val="dk1"/>
                </a:solidFill>
                <a:latin typeface="Oswald"/>
                <a:ea typeface="Oswald"/>
                <a:cs typeface="Oswald"/>
                <a:sym typeface="Oswald"/>
              </a:rPr>
              <a:t>  Tidal disruption event</a:t>
            </a:r>
            <a:endParaRPr/>
          </a:p>
          <a:p>
            <a:pPr indent="0" lvl="0" marL="0" marR="0" rtl="0" algn="l">
              <a:lnSpc>
                <a:spcPct val="100000"/>
              </a:lnSpc>
              <a:spcBef>
                <a:spcPts val="0"/>
              </a:spcBef>
              <a:spcAft>
                <a:spcPts val="0"/>
              </a:spcAft>
              <a:buClr>
                <a:schemeClr val="dk1"/>
              </a:buClr>
              <a:buSzPts val="3600"/>
              <a:buFont typeface="Oswald"/>
              <a:buNone/>
            </a:pPr>
            <a:r>
              <a:rPr b="0" i="0" lang="en" sz="1600" u="none" cap="none" strike="noStrike">
                <a:solidFill>
                  <a:schemeClr val="dk1"/>
                </a:solidFill>
                <a:latin typeface="Oswald"/>
                <a:ea typeface="Oswald"/>
                <a:cs typeface="Oswald"/>
                <a:sym typeface="Oswald"/>
              </a:rPr>
              <a:t>  Progenitor of core-collapse supernovae</a:t>
            </a:r>
            <a:endParaRPr/>
          </a:p>
          <a:p>
            <a:pPr indent="0" lvl="0" marL="0" marR="0" rtl="0" algn="l">
              <a:lnSpc>
                <a:spcPct val="100000"/>
              </a:lnSpc>
              <a:spcBef>
                <a:spcPts val="0"/>
              </a:spcBef>
              <a:spcAft>
                <a:spcPts val="0"/>
              </a:spcAft>
              <a:buClr>
                <a:schemeClr val="dk1"/>
              </a:buClr>
              <a:buSzPts val="3600"/>
              <a:buFont typeface="Oswald"/>
              <a:buNone/>
            </a:pPr>
            <a:r>
              <a:t/>
            </a:r>
            <a:endParaRPr b="0" i="0" sz="1000" u="none" cap="none" strike="noStrike">
              <a:solidFill>
                <a:schemeClr val="dk1"/>
              </a:solidFill>
              <a:latin typeface="Oswald"/>
              <a:ea typeface="Oswald"/>
              <a:cs typeface="Oswald"/>
              <a:sym typeface="Oswald"/>
            </a:endParaRPr>
          </a:p>
          <a:p>
            <a:pPr indent="0" lvl="0" marL="0" marR="0" rtl="0" algn="l">
              <a:lnSpc>
                <a:spcPct val="100000"/>
              </a:lnSpc>
              <a:spcBef>
                <a:spcPts val="0"/>
              </a:spcBef>
              <a:spcAft>
                <a:spcPts val="0"/>
              </a:spcAft>
              <a:buClr>
                <a:schemeClr val="dk1"/>
              </a:buClr>
              <a:buSzPts val="3600"/>
              <a:buFont typeface="Oswald"/>
              <a:buNone/>
            </a:pPr>
            <a:r>
              <a:rPr b="1" i="0" lang="en" sz="1600" u="none" cap="none" strike="noStrike">
                <a:solidFill>
                  <a:schemeClr val="dk1"/>
                </a:solidFill>
                <a:latin typeface="Oswald"/>
                <a:ea typeface="Oswald"/>
                <a:cs typeface="Oswald"/>
                <a:sym typeface="Oswald"/>
              </a:rPr>
              <a:t>Survey</a:t>
            </a:r>
            <a:endParaRPr/>
          </a:p>
          <a:p>
            <a:pPr indent="0" lvl="0" marL="0" marR="0" rtl="0" algn="l">
              <a:lnSpc>
                <a:spcPct val="100000"/>
              </a:lnSpc>
              <a:spcBef>
                <a:spcPts val="0"/>
              </a:spcBef>
              <a:spcAft>
                <a:spcPts val="0"/>
              </a:spcAft>
              <a:buClr>
                <a:schemeClr val="dk1"/>
              </a:buClr>
              <a:buSzPts val="3600"/>
              <a:buFont typeface="Oswald"/>
              <a:buNone/>
            </a:pPr>
            <a:r>
              <a:rPr b="0" i="0" lang="en" sz="1600" u="none" cap="none" strike="noStrike">
                <a:solidFill>
                  <a:schemeClr val="dk1"/>
                </a:solidFill>
                <a:latin typeface="Oswald"/>
                <a:ea typeface="Oswald"/>
                <a:cs typeface="Oswald"/>
                <a:sym typeface="Oswald"/>
              </a:rPr>
              <a:t>  &gt;10</a:t>
            </a:r>
            <a:r>
              <a:rPr b="0" baseline="30000" i="0" lang="en" sz="1600" u="none" cap="none" strike="noStrike">
                <a:solidFill>
                  <a:schemeClr val="dk1"/>
                </a:solidFill>
                <a:latin typeface="Oswald"/>
                <a:ea typeface="Oswald"/>
                <a:cs typeface="Oswald"/>
                <a:sym typeface="Oswald"/>
              </a:rPr>
              <a:t>5</a:t>
            </a:r>
            <a:r>
              <a:rPr b="0" i="0" lang="en" sz="1600" u="none" cap="none" strike="noStrike">
                <a:solidFill>
                  <a:schemeClr val="dk1"/>
                </a:solidFill>
                <a:latin typeface="Oswald"/>
                <a:ea typeface="Oswald"/>
                <a:cs typeface="Oswald"/>
                <a:sym typeface="Oswald"/>
              </a:rPr>
              <a:t> UV spectra</a:t>
            </a:r>
            <a:endParaRPr/>
          </a:p>
          <a:p>
            <a:pPr indent="0" lvl="0" marL="0" marR="0" rtl="0" algn="l">
              <a:lnSpc>
                <a:spcPct val="100000"/>
              </a:lnSpc>
              <a:spcBef>
                <a:spcPts val="0"/>
              </a:spcBef>
              <a:spcAft>
                <a:spcPts val="0"/>
              </a:spcAft>
              <a:buClr>
                <a:schemeClr val="dk1"/>
              </a:buClr>
              <a:buSzPts val="3600"/>
              <a:buFont typeface="Oswald"/>
              <a:buNone/>
            </a:pPr>
            <a:r>
              <a:rPr b="0" i="0" lang="en" sz="1600" u="none" cap="none" strike="noStrike">
                <a:solidFill>
                  <a:schemeClr val="dk1"/>
                </a:solidFill>
                <a:latin typeface="Oswald"/>
                <a:ea typeface="Oswald"/>
                <a:cs typeface="Oswald"/>
                <a:sym typeface="Oswald"/>
              </a:rPr>
              <a:t>  Synergy with other surveys</a:t>
            </a:r>
            <a:endParaRPr/>
          </a:p>
          <a:p>
            <a:pPr indent="0" lvl="0" marL="0" marR="0" rtl="0" algn="l">
              <a:lnSpc>
                <a:spcPct val="100000"/>
              </a:lnSpc>
              <a:spcBef>
                <a:spcPts val="0"/>
              </a:spcBef>
              <a:spcAft>
                <a:spcPts val="0"/>
              </a:spcAft>
              <a:buClr>
                <a:schemeClr val="dk1"/>
              </a:buClr>
              <a:buSzPts val="3600"/>
              <a:buFont typeface="Oswald"/>
              <a:buNone/>
            </a:pPr>
            <a:r>
              <a:t/>
            </a:r>
            <a:endParaRPr b="0" i="0" sz="1600" u="none" cap="none" strike="noStrike">
              <a:solidFill>
                <a:schemeClr val="dk1"/>
              </a:solidFill>
              <a:latin typeface="Oswald"/>
              <a:ea typeface="Oswald"/>
              <a:cs typeface="Oswald"/>
              <a:sym typeface="Oswald"/>
            </a:endParaRPr>
          </a:p>
        </p:txBody>
      </p:sp>
      <p:grpSp>
        <p:nvGrpSpPr>
          <p:cNvPr id="521" name="Google Shape;521;p60"/>
          <p:cNvGrpSpPr/>
          <p:nvPr/>
        </p:nvGrpSpPr>
        <p:grpSpPr>
          <a:xfrm>
            <a:off x="4870252" y="2256109"/>
            <a:ext cx="1835610" cy="2497418"/>
            <a:chOff x="5986929" y="1220694"/>
            <a:chExt cx="1835610" cy="2497418"/>
          </a:xfrm>
        </p:grpSpPr>
        <p:pic>
          <p:nvPicPr>
            <p:cNvPr id="522" name="Google Shape;522;p60"/>
            <p:cNvPicPr preferRelativeResize="0"/>
            <p:nvPr/>
          </p:nvPicPr>
          <p:blipFill rotWithShape="1">
            <a:blip r:embed="rId3">
              <a:alphaModFix/>
            </a:blip>
            <a:srcRect b="0" l="0" r="0" t="0"/>
            <a:stretch/>
          </p:blipFill>
          <p:spPr>
            <a:xfrm>
              <a:off x="5986929" y="2458571"/>
              <a:ext cx="1835610" cy="1259541"/>
            </a:xfrm>
            <a:prstGeom prst="rect">
              <a:avLst/>
            </a:prstGeom>
            <a:noFill/>
            <a:ln>
              <a:noFill/>
            </a:ln>
          </p:spPr>
        </p:pic>
        <p:pic>
          <p:nvPicPr>
            <p:cNvPr id="523" name="Google Shape;523;p60"/>
            <p:cNvPicPr preferRelativeResize="0"/>
            <p:nvPr/>
          </p:nvPicPr>
          <p:blipFill rotWithShape="1">
            <a:blip r:embed="rId4">
              <a:alphaModFix/>
            </a:blip>
            <a:srcRect b="0" l="0" r="0" t="0"/>
            <a:stretch/>
          </p:blipFill>
          <p:spPr>
            <a:xfrm>
              <a:off x="5986929" y="1220694"/>
              <a:ext cx="1835610" cy="1256461"/>
            </a:xfrm>
            <a:prstGeom prst="rect">
              <a:avLst/>
            </a:prstGeom>
            <a:noFill/>
            <a:ln>
              <a:noFill/>
            </a:ln>
          </p:spPr>
        </p:pic>
      </p:grpSp>
      <p:sp>
        <p:nvSpPr>
          <p:cNvPr id="524" name="Google Shape;524;p60"/>
          <p:cNvSpPr txBox="1"/>
          <p:nvPr/>
        </p:nvSpPr>
        <p:spPr>
          <a:xfrm>
            <a:off x="4774915" y="1977460"/>
            <a:ext cx="2232300" cy="3078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b="0" i="0" lang="en" sz="1400" u="none" cap="none" strike="noStrike">
                <a:solidFill>
                  <a:schemeClr val="dk1"/>
                </a:solidFill>
                <a:latin typeface="Arial"/>
                <a:ea typeface="Arial"/>
                <a:cs typeface="Arial"/>
                <a:sym typeface="Arial"/>
              </a:rPr>
              <a:t>JWST example</a:t>
            </a:r>
            <a:r>
              <a:rPr b="0" i="0" lang="en" sz="1100" u="none" cap="none" strike="noStrike">
                <a:solidFill>
                  <a:schemeClr val="dk1"/>
                </a:solidFill>
                <a:latin typeface="Arial"/>
                <a:ea typeface="Arial"/>
                <a:cs typeface="Arial"/>
                <a:sym typeface="Arial"/>
              </a:rPr>
              <a:t> (Sohl+07)</a:t>
            </a:r>
            <a:endParaRPr b="0" i="0" sz="1100" u="none" cap="none" strike="noStrike">
              <a:solidFill>
                <a:schemeClr val="dk1"/>
              </a:solidFill>
              <a:latin typeface="Arial"/>
              <a:ea typeface="Arial"/>
              <a:cs typeface="Arial"/>
              <a:sym typeface="Arial"/>
            </a:endParaRPr>
          </a:p>
        </p:txBody>
      </p:sp>
      <p:sp>
        <p:nvSpPr>
          <p:cNvPr id="525" name="Google Shape;525;p60"/>
          <p:cNvSpPr txBox="1"/>
          <p:nvPr/>
        </p:nvSpPr>
        <p:spPr>
          <a:xfrm>
            <a:off x="4870252" y="1192532"/>
            <a:ext cx="4273800" cy="8715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chemeClr val="dk1"/>
              </a:buClr>
              <a:buSzPts val="3600"/>
              <a:buFont typeface="Oswald"/>
              <a:buNone/>
            </a:pPr>
            <a:r>
              <a:rPr b="1" i="0" lang="en" sz="2000" u="none" cap="none" strike="noStrike">
                <a:solidFill>
                  <a:schemeClr val="dk1"/>
                </a:solidFill>
                <a:latin typeface="Oswald"/>
                <a:ea typeface="Oswald"/>
                <a:cs typeface="Oswald"/>
                <a:sym typeface="Oswald"/>
              </a:rPr>
              <a:t>Microshutter Array for MOS</a:t>
            </a:r>
            <a:endParaRPr/>
          </a:p>
          <a:p>
            <a:pPr indent="0" lvl="0" marL="0" marR="0" rtl="0" algn="l">
              <a:lnSpc>
                <a:spcPct val="100000"/>
              </a:lnSpc>
              <a:spcBef>
                <a:spcPts val="0"/>
              </a:spcBef>
              <a:spcAft>
                <a:spcPts val="0"/>
              </a:spcAft>
              <a:buClr>
                <a:schemeClr val="dk1"/>
              </a:buClr>
              <a:buSzPts val="3600"/>
              <a:buFont typeface="Oswald"/>
              <a:buNone/>
            </a:pPr>
            <a:r>
              <a:rPr b="1" i="0" lang="en" sz="1600" u="none" cap="none" strike="noStrike">
                <a:solidFill>
                  <a:schemeClr val="dk1"/>
                </a:solidFill>
                <a:latin typeface="Oswald"/>
                <a:ea typeface="Oswald"/>
                <a:cs typeface="Oswald"/>
                <a:sym typeface="Oswald"/>
              </a:rPr>
              <a:t>Upgraded version of JWST NIRSpec</a:t>
            </a:r>
            <a:endParaRPr b="0" i="0" sz="1600" u="none" cap="none" strike="noStrike">
              <a:solidFill>
                <a:schemeClr val="dk1"/>
              </a:solidFill>
              <a:latin typeface="Oswald"/>
              <a:ea typeface="Oswald"/>
              <a:cs typeface="Oswald"/>
              <a:sym typeface="Oswald"/>
            </a:endParaRPr>
          </a:p>
          <a:p>
            <a:pPr indent="0" lvl="0" marL="0" marR="0" rtl="0" algn="l">
              <a:lnSpc>
                <a:spcPct val="100000"/>
              </a:lnSpc>
              <a:spcBef>
                <a:spcPts val="0"/>
              </a:spcBef>
              <a:spcAft>
                <a:spcPts val="0"/>
              </a:spcAft>
              <a:buClr>
                <a:schemeClr val="dk1"/>
              </a:buClr>
              <a:buSzPts val="3600"/>
              <a:buFont typeface="Oswald"/>
              <a:buNone/>
            </a:pPr>
            <a:r>
              <a:t/>
            </a:r>
            <a:endParaRPr b="0" i="0" sz="1600" u="none" cap="none" strike="noStrike">
              <a:solidFill>
                <a:schemeClr val="dk1"/>
              </a:solidFill>
              <a:latin typeface="Oswald"/>
              <a:ea typeface="Oswald"/>
              <a:cs typeface="Oswald"/>
              <a:sym typeface="Oswald"/>
            </a:endParaRPr>
          </a:p>
        </p:txBody>
      </p:sp>
      <p:pic>
        <p:nvPicPr>
          <p:cNvPr id="526" name="Google Shape;526;p60"/>
          <p:cNvPicPr preferRelativeResize="0"/>
          <p:nvPr/>
        </p:nvPicPr>
        <p:blipFill rotWithShape="1">
          <a:blip r:embed="rId5">
            <a:alphaModFix/>
          </a:blip>
          <a:srcRect b="0" l="0" r="0" t="0"/>
          <a:stretch/>
        </p:blipFill>
        <p:spPr>
          <a:xfrm>
            <a:off x="7111691" y="3443194"/>
            <a:ext cx="1474781" cy="1458257"/>
          </a:xfrm>
          <a:prstGeom prst="rect">
            <a:avLst/>
          </a:prstGeom>
          <a:noFill/>
          <a:ln>
            <a:noFill/>
          </a:ln>
        </p:spPr>
      </p:pic>
      <p:pic>
        <p:nvPicPr>
          <p:cNvPr id="527" name="Google Shape;527;p60"/>
          <p:cNvPicPr preferRelativeResize="0"/>
          <p:nvPr/>
        </p:nvPicPr>
        <p:blipFill rotWithShape="1">
          <a:blip r:embed="rId6">
            <a:alphaModFix/>
          </a:blip>
          <a:srcRect b="0" l="0" r="0" t="0"/>
          <a:stretch/>
        </p:blipFill>
        <p:spPr>
          <a:xfrm>
            <a:off x="7111692" y="1975205"/>
            <a:ext cx="1482318" cy="1473967"/>
          </a:xfrm>
          <a:prstGeom prst="rect">
            <a:avLst/>
          </a:prstGeom>
          <a:noFill/>
          <a:ln>
            <a:noFill/>
          </a:ln>
        </p:spPr>
      </p:pic>
      <p:sp>
        <p:nvSpPr>
          <p:cNvPr id="528" name="Google Shape;528;p60"/>
          <p:cNvSpPr txBox="1"/>
          <p:nvPr/>
        </p:nvSpPr>
        <p:spPr>
          <a:xfrm>
            <a:off x="6503255" y="4875312"/>
            <a:ext cx="2705100" cy="2463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b="0" i="0" lang="en" sz="1000" u="none" cap="none" strike="noStrike">
                <a:solidFill>
                  <a:schemeClr val="dk1"/>
                </a:solidFill>
                <a:latin typeface="Arial"/>
                <a:ea typeface="Arial"/>
                <a:cs typeface="Arial"/>
                <a:sym typeface="Arial"/>
              </a:rPr>
              <a:t>https://ntrs.nasa.gov/citations/20170011235</a:t>
            </a:r>
            <a:endParaRPr/>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2" name="Shape 532"/>
        <p:cNvGrpSpPr/>
        <p:nvPr/>
      </p:nvGrpSpPr>
      <p:grpSpPr>
        <a:xfrm>
          <a:off x="0" y="0"/>
          <a:ext cx="0" cy="0"/>
          <a:chOff x="0" y="0"/>
          <a:chExt cx="0" cy="0"/>
        </a:xfrm>
      </p:grpSpPr>
      <p:sp>
        <p:nvSpPr>
          <p:cNvPr id="533" name="Google Shape;533;p61"/>
          <p:cNvSpPr txBox="1"/>
          <p:nvPr>
            <p:ph type="title"/>
          </p:nvPr>
        </p:nvSpPr>
        <p:spPr>
          <a:xfrm>
            <a:off x="311700" y="2285400"/>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4000"/>
              <a:t>EarthFinder Probe</a:t>
            </a:r>
            <a:endParaRPr sz="4000"/>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7" name="Shape 537"/>
        <p:cNvGrpSpPr/>
        <p:nvPr/>
      </p:nvGrpSpPr>
      <p:grpSpPr>
        <a:xfrm>
          <a:off x="0" y="0"/>
          <a:ext cx="0" cy="0"/>
          <a:chOff x="0" y="0"/>
          <a:chExt cx="0" cy="0"/>
        </a:xfrm>
      </p:grpSpPr>
      <p:sp>
        <p:nvSpPr>
          <p:cNvPr id="538" name="Google Shape;538;p62"/>
          <p:cNvSpPr txBox="1"/>
          <p:nvPr>
            <p:ph type="title"/>
          </p:nvPr>
        </p:nvSpPr>
        <p:spPr>
          <a:xfrm>
            <a:off x="2355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New Paradigm Proposed for Developing EarthFinder Probe</a:t>
            </a:r>
            <a:endParaRPr/>
          </a:p>
        </p:txBody>
      </p:sp>
      <p:sp>
        <p:nvSpPr>
          <p:cNvPr id="539" name="Google Shape;539;p62"/>
          <p:cNvSpPr txBox="1"/>
          <p:nvPr>
            <p:ph idx="1" type="body"/>
          </p:nvPr>
        </p:nvSpPr>
        <p:spPr>
          <a:xfrm>
            <a:off x="311700" y="1076275"/>
            <a:ext cx="2903400" cy="1607100"/>
          </a:xfrm>
          <a:prstGeom prst="rect">
            <a:avLst/>
          </a:prstGeom>
          <a:solidFill>
            <a:srgbClr val="F3F3F3">
              <a:alpha val="26400"/>
            </a:srgbClr>
          </a:solidFill>
        </p:spPr>
        <p:txBody>
          <a:bodyPr anchorCtr="0" anchor="t" bIns="91425" lIns="91425" spcFirstLastPara="1" rIns="91425" wrap="square" tIns="91425">
            <a:noAutofit/>
          </a:bodyPr>
          <a:lstStyle/>
          <a:p>
            <a:pPr indent="0" lvl="0" marL="0" rtl="0" algn="l">
              <a:spcBef>
                <a:spcPts val="0"/>
              </a:spcBef>
              <a:spcAft>
                <a:spcPts val="1600"/>
              </a:spcAft>
              <a:buNone/>
            </a:pPr>
            <a:r>
              <a:rPr lang="en" sz="1600">
                <a:solidFill>
                  <a:srgbClr val="FFFFFF"/>
                </a:solidFill>
              </a:rPr>
              <a:t>[1] </a:t>
            </a:r>
            <a:r>
              <a:rPr lang="en" sz="1600">
                <a:solidFill>
                  <a:srgbClr val="FFFFFF"/>
                </a:solidFill>
                <a:latin typeface="Arial"/>
                <a:ea typeface="Arial"/>
                <a:cs typeface="Arial"/>
                <a:sym typeface="Arial"/>
              </a:rPr>
              <a:t> </a:t>
            </a:r>
            <a:r>
              <a:rPr b="1" lang="en" sz="1600">
                <a:solidFill>
                  <a:srgbClr val="FFFF00"/>
                </a:solidFill>
                <a:latin typeface="Arial"/>
                <a:ea typeface="Arial"/>
                <a:cs typeface="Arial"/>
                <a:sym typeface="Arial"/>
              </a:rPr>
              <a:t>Broad wavelength coverage</a:t>
            </a:r>
            <a:r>
              <a:rPr lang="en" sz="1600">
                <a:solidFill>
                  <a:srgbClr val="FFFFFF"/>
                </a:solidFill>
                <a:latin typeface="Arial"/>
                <a:ea typeface="Arial"/>
                <a:cs typeface="Arial"/>
                <a:sym typeface="Arial"/>
              </a:rPr>
              <a:t> from the UV to NIR which is only possible from space </a:t>
            </a:r>
            <a:r>
              <a:rPr b="1" lang="en" sz="1600">
                <a:solidFill>
                  <a:srgbClr val="FFFF00"/>
                </a:solidFill>
                <a:latin typeface="Arial"/>
                <a:ea typeface="Arial"/>
                <a:cs typeface="Arial"/>
                <a:sym typeface="Arial"/>
              </a:rPr>
              <a:t>to minimize the effects of stellar activity</a:t>
            </a:r>
            <a:endParaRPr b="1" sz="1600">
              <a:solidFill>
                <a:srgbClr val="FFFF00"/>
              </a:solidFill>
            </a:endParaRPr>
          </a:p>
        </p:txBody>
      </p:sp>
      <p:sp>
        <p:nvSpPr>
          <p:cNvPr id="540" name="Google Shape;540;p62"/>
          <p:cNvSpPr txBox="1"/>
          <p:nvPr>
            <p:ph idx="1" type="body"/>
          </p:nvPr>
        </p:nvSpPr>
        <p:spPr>
          <a:xfrm>
            <a:off x="311700" y="2752675"/>
            <a:ext cx="2903400" cy="2120400"/>
          </a:xfrm>
          <a:prstGeom prst="rect">
            <a:avLst/>
          </a:prstGeom>
          <a:ln cap="flat" cmpd="sng" w="19050">
            <a:solidFill>
              <a:srgbClr val="F3F3F3"/>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1600"/>
              </a:spcAft>
              <a:buNone/>
            </a:pPr>
            <a:r>
              <a:rPr lang="en" sz="1600">
                <a:solidFill>
                  <a:srgbClr val="FFFFFF"/>
                </a:solidFill>
              </a:rPr>
              <a:t>[2] </a:t>
            </a:r>
            <a:r>
              <a:rPr lang="en" sz="1600">
                <a:solidFill>
                  <a:srgbClr val="FFFFFF"/>
                </a:solidFill>
                <a:latin typeface="Arial"/>
                <a:ea typeface="Arial"/>
                <a:cs typeface="Arial"/>
                <a:sym typeface="Arial"/>
              </a:rPr>
              <a:t> Extremely compact, highly stable, highly efficient spectrometers (R&gt;150,000) which require the diffraction-limited imaging possible only from space over a broad wavelength range</a:t>
            </a:r>
            <a:endParaRPr sz="1600">
              <a:solidFill>
                <a:srgbClr val="FFFFFF"/>
              </a:solidFill>
              <a:latin typeface="Arial"/>
              <a:ea typeface="Arial"/>
              <a:cs typeface="Arial"/>
              <a:sym typeface="Arial"/>
            </a:endParaRPr>
          </a:p>
        </p:txBody>
      </p:sp>
      <p:sp>
        <p:nvSpPr>
          <p:cNvPr id="541" name="Google Shape;541;p62"/>
          <p:cNvSpPr txBox="1"/>
          <p:nvPr>
            <p:ph idx="1" type="body"/>
          </p:nvPr>
        </p:nvSpPr>
        <p:spPr>
          <a:xfrm>
            <a:off x="3369225" y="1076275"/>
            <a:ext cx="2731800" cy="1495500"/>
          </a:xfrm>
          <a:prstGeom prst="rect">
            <a:avLst/>
          </a:prstGeom>
          <a:ln cap="flat" cmpd="sng" w="19050">
            <a:solidFill>
              <a:srgbClr val="F3F3F3"/>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1600"/>
              </a:spcAft>
              <a:buNone/>
            </a:pPr>
            <a:r>
              <a:rPr lang="en" sz="1600">
                <a:solidFill>
                  <a:srgbClr val="FFFFFF"/>
                </a:solidFill>
              </a:rPr>
              <a:t>[3] </a:t>
            </a:r>
            <a:r>
              <a:rPr lang="en" sz="1600">
                <a:solidFill>
                  <a:srgbClr val="FFFFFF"/>
                </a:solidFill>
                <a:latin typeface="Arial"/>
                <a:ea typeface="Arial"/>
                <a:cs typeface="Arial"/>
                <a:sym typeface="Arial"/>
              </a:rPr>
              <a:t> The revolution in laser based wavelength standards to ensure cm/s precision over many years</a:t>
            </a:r>
            <a:endParaRPr sz="1600">
              <a:solidFill>
                <a:srgbClr val="FFFFFF"/>
              </a:solidFill>
              <a:latin typeface="Arial"/>
              <a:ea typeface="Arial"/>
              <a:cs typeface="Arial"/>
              <a:sym typeface="Arial"/>
            </a:endParaRPr>
          </a:p>
        </p:txBody>
      </p:sp>
      <p:sp>
        <p:nvSpPr>
          <p:cNvPr id="542" name="Google Shape;542;p62"/>
          <p:cNvSpPr txBox="1"/>
          <p:nvPr>
            <p:ph idx="1" type="body"/>
          </p:nvPr>
        </p:nvSpPr>
        <p:spPr>
          <a:xfrm>
            <a:off x="3369225" y="2752675"/>
            <a:ext cx="2731800" cy="1362900"/>
          </a:xfrm>
          <a:prstGeom prst="rect">
            <a:avLst/>
          </a:prstGeom>
          <a:solidFill>
            <a:srgbClr val="F3F3F3">
              <a:alpha val="26970"/>
            </a:srgbClr>
          </a:solidFill>
        </p:spPr>
        <p:txBody>
          <a:bodyPr anchorCtr="0" anchor="t" bIns="91425" lIns="91425" spcFirstLastPara="1" rIns="91425" wrap="square" tIns="91425">
            <a:noAutofit/>
          </a:bodyPr>
          <a:lstStyle/>
          <a:p>
            <a:pPr indent="0" lvl="0" marL="0" rtl="0" algn="l">
              <a:spcBef>
                <a:spcPts val="0"/>
              </a:spcBef>
              <a:spcAft>
                <a:spcPts val="1600"/>
              </a:spcAft>
              <a:buNone/>
            </a:pPr>
            <a:r>
              <a:rPr lang="en" sz="1600">
                <a:solidFill>
                  <a:srgbClr val="FFFFFF"/>
                </a:solidFill>
              </a:rPr>
              <a:t>[4] </a:t>
            </a:r>
            <a:r>
              <a:rPr lang="en" sz="1600">
                <a:solidFill>
                  <a:srgbClr val="FFFFFF"/>
                </a:solidFill>
                <a:latin typeface="Arial"/>
                <a:ea typeface="Arial"/>
                <a:cs typeface="Arial"/>
                <a:sym typeface="Arial"/>
              </a:rPr>
              <a:t> A high cadence observing program which minimizes sampling induced period aliases</a:t>
            </a:r>
            <a:endParaRPr sz="1600">
              <a:solidFill>
                <a:srgbClr val="FFFFFF"/>
              </a:solidFill>
              <a:latin typeface="Arial"/>
              <a:ea typeface="Arial"/>
              <a:cs typeface="Arial"/>
              <a:sym typeface="Arial"/>
            </a:endParaRPr>
          </a:p>
        </p:txBody>
      </p:sp>
      <p:sp>
        <p:nvSpPr>
          <p:cNvPr id="543" name="Google Shape;543;p62"/>
          <p:cNvSpPr txBox="1"/>
          <p:nvPr>
            <p:ph idx="1" type="body"/>
          </p:nvPr>
        </p:nvSpPr>
        <p:spPr>
          <a:xfrm>
            <a:off x="6183875" y="1076275"/>
            <a:ext cx="2731800" cy="1896300"/>
          </a:xfrm>
          <a:prstGeom prst="rect">
            <a:avLst/>
          </a:prstGeom>
          <a:solidFill>
            <a:srgbClr val="F3F3F3">
              <a:alpha val="27530"/>
            </a:srgbClr>
          </a:solidFill>
        </p:spPr>
        <p:txBody>
          <a:bodyPr anchorCtr="0" anchor="t" bIns="91425" lIns="91425" spcFirstLastPara="1" rIns="91425" wrap="square" tIns="91425">
            <a:noAutofit/>
          </a:bodyPr>
          <a:lstStyle/>
          <a:p>
            <a:pPr indent="0" lvl="0" marL="0" rtl="0" algn="l">
              <a:spcBef>
                <a:spcPts val="0"/>
              </a:spcBef>
              <a:spcAft>
                <a:spcPts val="1600"/>
              </a:spcAft>
              <a:buNone/>
            </a:pPr>
            <a:r>
              <a:rPr lang="en" sz="1600">
                <a:solidFill>
                  <a:srgbClr val="FFFFFF"/>
                </a:solidFill>
              </a:rPr>
              <a:t>[5] </a:t>
            </a:r>
            <a:r>
              <a:rPr lang="en" sz="1600">
                <a:solidFill>
                  <a:srgbClr val="FFFFFF"/>
                </a:solidFill>
                <a:latin typeface="Arial"/>
                <a:ea typeface="Arial"/>
                <a:cs typeface="Arial"/>
                <a:sym typeface="Arial"/>
              </a:rPr>
              <a:t> </a:t>
            </a:r>
            <a:r>
              <a:rPr b="1" lang="en" sz="1600">
                <a:solidFill>
                  <a:srgbClr val="FFFF00"/>
                </a:solidFill>
                <a:latin typeface="Arial"/>
                <a:ea typeface="Arial"/>
                <a:cs typeface="Arial"/>
                <a:sym typeface="Arial"/>
              </a:rPr>
              <a:t>Exploiting the absolute flux stability from space</a:t>
            </a:r>
            <a:r>
              <a:rPr lang="en" sz="1600">
                <a:solidFill>
                  <a:srgbClr val="FFFFFF"/>
                </a:solidFill>
                <a:latin typeface="Arial"/>
                <a:ea typeface="Arial"/>
                <a:cs typeface="Arial"/>
                <a:sym typeface="Arial"/>
              </a:rPr>
              <a:t> for continuum normalization for unprecedented line-by-line analysis not possible from the ground</a:t>
            </a:r>
            <a:endParaRPr sz="1600">
              <a:solidFill>
                <a:srgbClr val="FFFFFF"/>
              </a:solidFill>
              <a:latin typeface="Arial"/>
              <a:ea typeface="Arial"/>
              <a:cs typeface="Arial"/>
              <a:sym typeface="Arial"/>
            </a:endParaRPr>
          </a:p>
        </p:txBody>
      </p:sp>
      <p:sp>
        <p:nvSpPr>
          <p:cNvPr id="544" name="Google Shape;544;p62"/>
          <p:cNvSpPr txBox="1"/>
          <p:nvPr>
            <p:ph idx="1" type="body"/>
          </p:nvPr>
        </p:nvSpPr>
        <p:spPr>
          <a:xfrm>
            <a:off x="6183875" y="3133675"/>
            <a:ext cx="2731800" cy="1896300"/>
          </a:xfrm>
          <a:prstGeom prst="rect">
            <a:avLst/>
          </a:prstGeom>
          <a:ln cap="flat" cmpd="sng" w="19050">
            <a:solidFill>
              <a:srgbClr val="F3F3F3"/>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1600"/>
              </a:spcAft>
              <a:buNone/>
            </a:pPr>
            <a:r>
              <a:rPr lang="en" sz="1600">
                <a:solidFill>
                  <a:srgbClr val="FFFFFF"/>
                </a:solidFill>
              </a:rPr>
              <a:t>[6] </a:t>
            </a:r>
            <a:r>
              <a:rPr lang="en" sz="1600">
                <a:solidFill>
                  <a:srgbClr val="FFFFFF"/>
                </a:solidFill>
                <a:latin typeface="Arial"/>
                <a:ea typeface="Arial"/>
                <a:cs typeface="Arial"/>
                <a:sym typeface="Arial"/>
              </a:rPr>
              <a:t> Focusing on the bright stars which will be the targets of future imaging missions so that EarthFinder can use a ~1.5 m telescope</a:t>
            </a:r>
            <a:endParaRPr sz="1600">
              <a:solidFill>
                <a:srgbClr val="FFFFFF"/>
              </a:solidFill>
              <a:latin typeface="Arial"/>
              <a:ea typeface="Arial"/>
              <a:cs typeface="Arial"/>
              <a:sym typeface="Arial"/>
            </a:endParaRPr>
          </a:p>
        </p:txBody>
      </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548" name="Shape 548"/>
        <p:cNvGrpSpPr/>
        <p:nvPr/>
      </p:nvGrpSpPr>
      <p:grpSpPr>
        <a:xfrm>
          <a:off x="0" y="0"/>
          <a:ext cx="0" cy="0"/>
          <a:chOff x="0" y="0"/>
          <a:chExt cx="0" cy="0"/>
        </a:xfrm>
      </p:grpSpPr>
      <p:sp>
        <p:nvSpPr>
          <p:cNvPr id="549" name="Google Shape;549;p63"/>
          <p:cNvSpPr txBox="1"/>
          <p:nvPr>
            <p:ph type="title"/>
          </p:nvPr>
        </p:nvSpPr>
        <p:spPr>
          <a:xfrm>
            <a:off x="2355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EarthFinder Probe Overview</a:t>
            </a:r>
            <a:endParaRPr/>
          </a:p>
        </p:txBody>
      </p:sp>
      <p:sp>
        <p:nvSpPr>
          <p:cNvPr id="550" name="Google Shape;550;p63"/>
          <p:cNvSpPr txBox="1"/>
          <p:nvPr>
            <p:ph idx="1" type="body"/>
          </p:nvPr>
        </p:nvSpPr>
        <p:spPr>
          <a:xfrm>
            <a:off x="311700" y="1152475"/>
            <a:ext cx="3246300" cy="3820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sz="2200"/>
          </a:p>
          <a:p>
            <a:pPr indent="0" lvl="0" marL="0" rtl="0" algn="l">
              <a:spcBef>
                <a:spcPts val="1600"/>
              </a:spcBef>
              <a:spcAft>
                <a:spcPts val="1600"/>
              </a:spcAft>
              <a:buNone/>
            </a:pPr>
            <a:r>
              <a:rPr lang="en" sz="2000"/>
              <a:t>The precise radial velocity (PRV) detection to 1-10 cm/s level, precise mass measurement, and orbit characterization of Earth-mass planets in Habitable Zone orbits around the nearest FGKM stars</a:t>
            </a:r>
            <a:endParaRPr sz="2000"/>
          </a:p>
        </p:txBody>
      </p:sp>
      <p:sp>
        <p:nvSpPr>
          <p:cNvPr id="551" name="Google Shape;551;p63"/>
          <p:cNvSpPr txBox="1"/>
          <p:nvPr>
            <p:ph idx="1" type="body"/>
          </p:nvPr>
        </p:nvSpPr>
        <p:spPr>
          <a:xfrm>
            <a:off x="302175" y="1233425"/>
            <a:ext cx="3246300" cy="482100"/>
          </a:xfrm>
          <a:prstGeom prst="rect">
            <a:avLst/>
          </a:prstGeom>
          <a:solidFill>
            <a:srgbClr val="6FA8DC"/>
          </a:solidFill>
        </p:spPr>
        <p:txBody>
          <a:bodyPr anchorCtr="0" anchor="t" bIns="91425" lIns="91425" spcFirstLastPara="1" rIns="91425" wrap="square" tIns="91425">
            <a:noAutofit/>
          </a:bodyPr>
          <a:lstStyle/>
          <a:p>
            <a:pPr indent="0" lvl="0" marL="0" rtl="0" algn="l">
              <a:spcBef>
                <a:spcPts val="0"/>
              </a:spcBef>
              <a:spcAft>
                <a:spcPts val="1600"/>
              </a:spcAft>
              <a:buNone/>
            </a:pPr>
            <a:r>
              <a:rPr b="1" lang="en" sz="2200">
                <a:solidFill>
                  <a:srgbClr val="FFFFFF"/>
                </a:solidFill>
              </a:rPr>
              <a:t>Primary Goal</a:t>
            </a:r>
            <a:endParaRPr b="1" sz="2000">
              <a:solidFill>
                <a:srgbClr val="FFFFFF"/>
              </a:solidFill>
            </a:endParaRPr>
          </a:p>
        </p:txBody>
      </p:sp>
      <p:sp>
        <p:nvSpPr>
          <p:cNvPr id="552" name="Google Shape;552;p63"/>
          <p:cNvSpPr txBox="1"/>
          <p:nvPr>
            <p:ph idx="1" type="body"/>
          </p:nvPr>
        </p:nvSpPr>
        <p:spPr>
          <a:xfrm>
            <a:off x="3807375" y="1219138"/>
            <a:ext cx="5031900" cy="482100"/>
          </a:xfrm>
          <a:prstGeom prst="rect">
            <a:avLst/>
          </a:prstGeom>
          <a:solidFill>
            <a:srgbClr val="6FA8DC"/>
          </a:solidFill>
        </p:spPr>
        <p:txBody>
          <a:bodyPr anchorCtr="0" anchor="t" bIns="91425" lIns="91425" spcFirstLastPara="1" rIns="91425" wrap="square" tIns="91425">
            <a:noAutofit/>
          </a:bodyPr>
          <a:lstStyle/>
          <a:p>
            <a:pPr indent="0" lvl="0" marL="0" rtl="0" algn="l">
              <a:spcBef>
                <a:spcPts val="0"/>
              </a:spcBef>
              <a:spcAft>
                <a:spcPts val="1600"/>
              </a:spcAft>
              <a:buNone/>
            </a:pPr>
            <a:r>
              <a:rPr b="1" lang="en" sz="2200">
                <a:solidFill>
                  <a:srgbClr val="FFFFFF"/>
                </a:solidFill>
              </a:rPr>
              <a:t>Spacecraft Heritage Concepts</a:t>
            </a:r>
            <a:endParaRPr b="1" sz="2000">
              <a:solidFill>
                <a:srgbClr val="FFFFFF"/>
              </a:solidFill>
            </a:endParaRPr>
          </a:p>
        </p:txBody>
      </p:sp>
      <p:pic>
        <p:nvPicPr>
          <p:cNvPr id="553" name="Google Shape;553;p63"/>
          <p:cNvPicPr preferRelativeResize="0"/>
          <p:nvPr/>
        </p:nvPicPr>
        <p:blipFill>
          <a:blip r:embed="rId3">
            <a:alphaModFix/>
          </a:blip>
          <a:stretch>
            <a:fillRect/>
          </a:stretch>
        </p:blipFill>
        <p:spPr>
          <a:xfrm>
            <a:off x="3807375" y="1849800"/>
            <a:ext cx="5031781" cy="3123174"/>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 name="Shape 93"/>
        <p:cNvGrpSpPr/>
        <p:nvPr/>
      </p:nvGrpSpPr>
      <p:grpSpPr>
        <a:xfrm>
          <a:off x="0" y="0"/>
          <a:ext cx="0" cy="0"/>
          <a:chOff x="0" y="0"/>
          <a:chExt cx="0" cy="0"/>
        </a:xfrm>
      </p:grpSpPr>
      <p:sp>
        <p:nvSpPr>
          <p:cNvPr id="94" name="Google Shape;94;p19"/>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NASA’s 2020 Decadal Survey Planning</a:t>
            </a:r>
            <a:endParaRPr/>
          </a:p>
        </p:txBody>
      </p:sp>
      <p:sp>
        <p:nvSpPr>
          <p:cNvPr id="95" name="Google Shape;95;p19"/>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u="sng">
                <a:solidFill>
                  <a:schemeClr val="hlink"/>
                </a:solidFill>
                <a:hlinkClick r:id="rId3"/>
              </a:rPr>
              <a:t>https://science.nasa.gov/astrophysics/2020-decadal-survey-planning</a:t>
            </a:r>
            <a:endParaRPr/>
          </a:p>
          <a:p>
            <a:pPr indent="-342900" lvl="0" marL="457200" rtl="0" algn="l">
              <a:spcBef>
                <a:spcPts val="1600"/>
              </a:spcBef>
              <a:spcAft>
                <a:spcPts val="0"/>
              </a:spcAft>
              <a:buSzPts val="1800"/>
              <a:buChar char="●"/>
            </a:pPr>
            <a:r>
              <a:rPr lang="en"/>
              <a:t>The page lists final reports from the NASA's 2020 Astrophysics Decadal Studies, both the </a:t>
            </a:r>
            <a:r>
              <a:rPr b="1" lang="en"/>
              <a:t>Large</a:t>
            </a:r>
            <a:r>
              <a:rPr lang="en"/>
              <a:t> and the </a:t>
            </a:r>
            <a:r>
              <a:rPr b="1" lang="en"/>
              <a:t>Probes</a:t>
            </a:r>
            <a:r>
              <a:rPr lang="en"/>
              <a:t> Mission Concept Studies, and other activities.</a:t>
            </a:r>
            <a:endParaRPr/>
          </a:p>
          <a:p>
            <a:pPr indent="-342900" lvl="0" marL="457200" rtl="0" algn="l">
              <a:spcBef>
                <a:spcPts val="1600"/>
              </a:spcBef>
              <a:spcAft>
                <a:spcPts val="1600"/>
              </a:spcAft>
              <a:buSzPts val="1800"/>
              <a:buChar char="●"/>
            </a:pPr>
            <a:r>
              <a:rPr lang="en"/>
              <a:t>The reports represent the culmination of </a:t>
            </a:r>
            <a:r>
              <a:rPr b="1" lang="en">
                <a:solidFill>
                  <a:srgbClr val="FFFF00"/>
                </a:solidFill>
              </a:rPr>
              <a:t>four years</a:t>
            </a:r>
            <a:r>
              <a:rPr lang="en"/>
              <a:t> of intense work by the astrophysics community.</a:t>
            </a:r>
            <a:endParaRPr/>
          </a:p>
        </p:txBody>
      </p: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7" name="Shape 557"/>
        <p:cNvGrpSpPr/>
        <p:nvPr/>
      </p:nvGrpSpPr>
      <p:grpSpPr>
        <a:xfrm>
          <a:off x="0" y="0"/>
          <a:ext cx="0" cy="0"/>
          <a:chOff x="0" y="0"/>
          <a:chExt cx="0" cy="0"/>
        </a:xfrm>
      </p:grpSpPr>
      <p:sp>
        <p:nvSpPr>
          <p:cNvPr id="558" name="Google Shape;558;p64"/>
          <p:cNvSpPr txBox="1"/>
          <p:nvPr>
            <p:ph type="title"/>
          </p:nvPr>
        </p:nvSpPr>
        <p:spPr>
          <a:xfrm>
            <a:off x="2355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EarthFinder Payload Details (Telescope + Instruments)</a:t>
            </a:r>
            <a:endParaRPr/>
          </a:p>
        </p:txBody>
      </p:sp>
      <p:sp>
        <p:nvSpPr>
          <p:cNvPr id="559" name="Google Shape;559;p64"/>
          <p:cNvSpPr txBox="1"/>
          <p:nvPr>
            <p:ph idx="1" type="body"/>
          </p:nvPr>
        </p:nvSpPr>
        <p:spPr>
          <a:xfrm>
            <a:off x="311700" y="1701250"/>
            <a:ext cx="3246300" cy="3271800"/>
          </a:xfrm>
          <a:prstGeom prst="rect">
            <a:avLst/>
          </a:prstGeom>
          <a:solidFill>
            <a:srgbClr val="9E9E9E">
              <a:alpha val="33150"/>
            </a:srgbClr>
          </a:solidFill>
        </p:spPr>
        <p:txBody>
          <a:bodyPr anchorCtr="0" anchor="t" bIns="91425" lIns="91425" spcFirstLastPara="1" rIns="91425" wrap="square" tIns="91425">
            <a:noAutofit/>
          </a:bodyPr>
          <a:lstStyle/>
          <a:p>
            <a:pPr indent="-285750" lvl="0" marL="342900" rtl="0" algn="l">
              <a:spcBef>
                <a:spcPts val="0"/>
              </a:spcBef>
              <a:spcAft>
                <a:spcPts val="0"/>
              </a:spcAft>
              <a:buClr>
                <a:srgbClr val="F3F3F3"/>
              </a:buClr>
              <a:buSzPts val="1800"/>
              <a:buChar char="●"/>
            </a:pPr>
            <a:r>
              <a:rPr lang="en">
                <a:solidFill>
                  <a:srgbClr val="F3F3F3"/>
                </a:solidFill>
              </a:rPr>
              <a:t>1.45m Primary Mirror (M1)</a:t>
            </a:r>
            <a:endParaRPr>
              <a:solidFill>
                <a:srgbClr val="F3F3F3"/>
              </a:solidFill>
            </a:endParaRPr>
          </a:p>
          <a:p>
            <a:pPr indent="-285750" lvl="0" marL="342900" rtl="0" algn="l">
              <a:spcBef>
                <a:spcPts val="1000"/>
              </a:spcBef>
              <a:spcAft>
                <a:spcPts val="0"/>
              </a:spcAft>
              <a:buClr>
                <a:srgbClr val="F3F3F3"/>
              </a:buClr>
              <a:buSzPts val="1800"/>
              <a:buChar char="●"/>
            </a:pPr>
            <a:r>
              <a:rPr lang="en">
                <a:solidFill>
                  <a:srgbClr val="F3F3F3"/>
                </a:solidFill>
              </a:rPr>
              <a:t>The precise radial velocity (PRV) detection to 1-10 cm/s level</a:t>
            </a:r>
            <a:endParaRPr>
              <a:solidFill>
                <a:srgbClr val="F3F3F3"/>
              </a:solidFill>
            </a:endParaRPr>
          </a:p>
          <a:p>
            <a:pPr indent="-209550" lvl="1" marL="571500" rtl="0" algn="l">
              <a:spcBef>
                <a:spcPts val="1000"/>
              </a:spcBef>
              <a:spcAft>
                <a:spcPts val="1000"/>
              </a:spcAft>
              <a:buClr>
                <a:srgbClr val="F3F3F3"/>
              </a:buClr>
              <a:buSzPts val="1500"/>
              <a:buChar char="○"/>
            </a:pPr>
            <a:r>
              <a:rPr lang="en" sz="1500">
                <a:solidFill>
                  <a:srgbClr val="F3F3F3"/>
                </a:solidFill>
              </a:rPr>
              <a:t>precise mass measurement, and orbit characterization of Earth-mass planets in Habitable Zone orbits around the nearest FGKM stars</a:t>
            </a:r>
            <a:endParaRPr sz="1500">
              <a:solidFill>
                <a:srgbClr val="F3F3F3"/>
              </a:solidFill>
            </a:endParaRPr>
          </a:p>
        </p:txBody>
      </p:sp>
      <p:sp>
        <p:nvSpPr>
          <p:cNvPr id="560" name="Google Shape;560;p64"/>
          <p:cNvSpPr txBox="1"/>
          <p:nvPr>
            <p:ph idx="1" type="body"/>
          </p:nvPr>
        </p:nvSpPr>
        <p:spPr>
          <a:xfrm>
            <a:off x="302175" y="1233425"/>
            <a:ext cx="3246300" cy="482100"/>
          </a:xfrm>
          <a:prstGeom prst="rect">
            <a:avLst/>
          </a:prstGeom>
          <a:solidFill>
            <a:srgbClr val="6FA8DC"/>
          </a:solidFill>
        </p:spPr>
        <p:txBody>
          <a:bodyPr anchorCtr="0" anchor="t" bIns="91425" lIns="91425" spcFirstLastPara="1" rIns="91425" wrap="square" tIns="91425">
            <a:noAutofit/>
          </a:bodyPr>
          <a:lstStyle/>
          <a:p>
            <a:pPr indent="0" lvl="0" marL="0" rtl="0" algn="l">
              <a:spcBef>
                <a:spcPts val="0"/>
              </a:spcBef>
              <a:spcAft>
                <a:spcPts val="1600"/>
              </a:spcAft>
              <a:buNone/>
            </a:pPr>
            <a:r>
              <a:rPr b="1" lang="en" sz="2200">
                <a:solidFill>
                  <a:srgbClr val="FFFFFF"/>
                </a:solidFill>
              </a:rPr>
              <a:t>Telescope</a:t>
            </a:r>
            <a:endParaRPr b="1" sz="2000">
              <a:solidFill>
                <a:srgbClr val="FFFFFF"/>
              </a:solidFill>
            </a:endParaRPr>
          </a:p>
        </p:txBody>
      </p:sp>
      <p:sp>
        <p:nvSpPr>
          <p:cNvPr id="561" name="Google Shape;561;p64"/>
          <p:cNvSpPr txBox="1"/>
          <p:nvPr>
            <p:ph idx="1" type="body"/>
          </p:nvPr>
        </p:nvSpPr>
        <p:spPr>
          <a:xfrm>
            <a:off x="3807375" y="1219150"/>
            <a:ext cx="4822200" cy="482100"/>
          </a:xfrm>
          <a:prstGeom prst="rect">
            <a:avLst/>
          </a:prstGeom>
          <a:solidFill>
            <a:srgbClr val="6FA8DC"/>
          </a:solidFill>
        </p:spPr>
        <p:txBody>
          <a:bodyPr anchorCtr="0" anchor="t" bIns="91425" lIns="91425" spcFirstLastPara="1" rIns="91425" wrap="square" tIns="91425">
            <a:noAutofit/>
          </a:bodyPr>
          <a:lstStyle/>
          <a:p>
            <a:pPr indent="0" lvl="0" marL="0" rtl="0" algn="l">
              <a:spcBef>
                <a:spcPts val="0"/>
              </a:spcBef>
              <a:spcAft>
                <a:spcPts val="1600"/>
              </a:spcAft>
              <a:buNone/>
            </a:pPr>
            <a:r>
              <a:rPr b="1" lang="en" sz="2200">
                <a:solidFill>
                  <a:srgbClr val="FFFFFF"/>
                </a:solidFill>
              </a:rPr>
              <a:t>Instrument</a:t>
            </a:r>
            <a:endParaRPr b="1" sz="2000">
              <a:solidFill>
                <a:srgbClr val="FFFFFF"/>
              </a:solidFill>
            </a:endParaRPr>
          </a:p>
        </p:txBody>
      </p:sp>
      <p:pic>
        <p:nvPicPr>
          <p:cNvPr id="562" name="Google Shape;562;p64"/>
          <p:cNvPicPr preferRelativeResize="0"/>
          <p:nvPr/>
        </p:nvPicPr>
        <p:blipFill>
          <a:blip r:embed="rId3">
            <a:alphaModFix/>
          </a:blip>
          <a:stretch>
            <a:fillRect/>
          </a:stretch>
        </p:blipFill>
        <p:spPr>
          <a:xfrm>
            <a:off x="3839000" y="1755025"/>
            <a:ext cx="4761935" cy="3137462"/>
          </a:xfrm>
          <a:prstGeom prst="rect">
            <a:avLst/>
          </a:prstGeom>
          <a:noFill/>
          <a:ln>
            <a:noFill/>
          </a:ln>
        </p:spPr>
      </p:pic>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6" name="Shape 566"/>
        <p:cNvGrpSpPr/>
        <p:nvPr/>
      </p:nvGrpSpPr>
      <p:grpSpPr>
        <a:xfrm>
          <a:off x="0" y="0"/>
          <a:ext cx="0" cy="0"/>
          <a:chOff x="0" y="0"/>
          <a:chExt cx="0" cy="0"/>
        </a:xfrm>
      </p:grpSpPr>
      <p:sp>
        <p:nvSpPr>
          <p:cNvPr id="567" name="Google Shape;567;p6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EarthFinder Instrument Details</a:t>
            </a:r>
            <a:endParaRPr/>
          </a:p>
        </p:txBody>
      </p:sp>
      <p:sp>
        <p:nvSpPr>
          <p:cNvPr id="568" name="Google Shape;568;p65"/>
          <p:cNvSpPr txBox="1"/>
          <p:nvPr>
            <p:ph idx="1" type="body"/>
          </p:nvPr>
        </p:nvSpPr>
        <p:spPr>
          <a:xfrm>
            <a:off x="311700" y="1715525"/>
            <a:ext cx="2769900" cy="3310500"/>
          </a:xfrm>
          <a:prstGeom prst="rect">
            <a:avLst/>
          </a:prstGeom>
          <a:solidFill>
            <a:srgbClr val="F3F3F3">
              <a:alpha val="33710"/>
            </a:srgbClr>
          </a:solidFill>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FFFFFF"/>
                </a:solidFill>
              </a:rPr>
              <a:t>Consists of </a:t>
            </a:r>
            <a:endParaRPr>
              <a:solidFill>
                <a:srgbClr val="FFFFFF"/>
              </a:solidFill>
            </a:endParaRPr>
          </a:p>
          <a:p>
            <a:pPr indent="-342900" lvl="0" marL="457200" rtl="0" algn="l">
              <a:spcBef>
                <a:spcPts val="1600"/>
              </a:spcBef>
              <a:spcAft>
                <a:spcPts val="0"/>
              </a:spcAft>
              <a:buClr>
                <a:srgbClr val="FFFFFF"/>
              </a:buClr>
              <a:buSzPts val="1800"/>
              <a:buChar char="●"/>
            </a:pPr>
            <a:r>
              <a:rPr lang="en">
                <a:solidFill>
                  <a:srgbClr val="FFFFFF"/>
                </a:solidFill>
              </a:rPr>
              <a:t>Fast Guidance Camera (FGC)</a:t>
            </a:r>
            <a:endParaRPr>
              <a:solidFill>
                <a:srgbClr val="FFFFFF"/>
              </a:solidFill>
            </a:endParaRPr>
          </a:p>
          <a:p>
            <a:pPr indent="-342900" lvl="0" marL="457200" rtl="0" algn="l">
              <a:spcBef>
                <a:spcPts val="0"/>
              </a:spcBef>
              <a:spcAft>
                <a:spcPts val="0"/>
              </a:spcAft>
              <a:buClr>
                <a:srgbClr val="FFFFFF"/>
              </a:buClr>
              <a:buSzPts val="1800"/>
              <a:buChar char="●"/>
            </a:pPr>
            <a:r>
              <a:rPr lang="en">
                <a:solidFill>
                  <a:srgbClr val="FFFFFF"/>
                </a:solidFill>
              </a:rPr>
              <a:t>Fast Steering Mirror (FSM)</a:t>
            </a:r>
            <a:endParaRPr>
              <a:solidFill>
                <a:srgbClr val="FFFFFF"/>
              </a:solidFill>
            </a:endParaRPr>
          </a:p>
          <a:p>
            <a:pPr indent="-342900" lvl="0" marL="457200" rtl="0" algn="l">
              <a:spcBef>
                <a:spcPts val="0"/>
              </a:spcBef>
              <a:spcAft>
                <a:spcPts val="0"/>
              </a:spcAft>
              <a:buClr>
                <a:srgbClr val="FFFFFF"/>
              </a:buClr>
              <a:buSzPts val="1800"/>
              <a:buChar char="●"/>
            </a:pPr>
            <a:r>
              <a:rPr lang="en">
                <a:solidFill>
                  <a:srgbClr val="FFFFFF"/>
                </a:solidFill>
              </a:rPr>
              <a:t>Pointing Control Algorithms</a:t>
            </a:r>
            <a:endParaRPr>
              <a:solidFill>
                <a:srgbClr val="FFFFFF"/>
              </a:solidFill>
            </a:endParaRPr>
          </a:p>
          <a:p>
            <a:pPr indent="0" lvl="0" marL="0" rtl="0" algn="l">
              <a:spcBef>
                <a:spcPts val="1600"/>
              </a:spcBef>
              <a:spcAft>
                <a:spcPts val="1600"/>
              </a:spcAft>
              <a:buNone/>
            </a:pPr>
            <a:br>
              <a:rPr lang="en">
                <a:solidFill>
                  <a:srgbClr val="FFFFFF"/>
                </a:solidFill>
              </a:rPr>
            </a:br>
            <a:endParaRPr>
              <a:solidFill>
                <a:srgbClr val="FFFFFF"/>
              </a:solidFill>
            </a:endParaRPr>
          </a:p>
        </p:txBody>
      </p:sp>
      <p:sp>
        <p:nvSpPr>
          <p:cNvPr id="569" name="Google Shape;569;p65"/>
          <p:cNvSpPr txBox="1"/>
          <p:nvPr>
            <p:ph idx="1" type="body"/>
          </p:nvPr>
        </p:nvSpPr>
        <p:spPr>
          <a:xfrm>
            <a:off x="302175" y="1233425"/>
            <a:ext cx="2769900" cy="482100"/>
          </a:xfrm>
          <a:prstGeom prst="rect">
            <a:avLst/>
          </a:prstGeom>
          <a:solidFill>
            <a:srgbClr val="6FA8DC"/>
          </a:solidFill>
        </p:spPr>
        <p:txBody>
          <a:bodyPr anchorCtr="0" anchor="t" bIns="91425" lIns="91425" spcFirstLastPara="1" rIns="91425" wrap="square" tIns="91425">
            <a:noAutofit/>
          </a:bodyPr>
          <a:lstStyle/>
          <a:p>
            <a:pPr indent="0" lvl="0" marL="0" rtl="0" algn="l">
              <a:spcBef>
                <a:spcPts val="0"/>
              </a:spcBef>
              <a:spcAft>
                <a:spcPts val="1600"/>
              </a:spcAft>
              <a:buNone/>
            </a:pPr>
            <a:r>
              <a:rPr b="1" lang="en" sz="2000">
                <a:solidFill>
                  <a:srgbClr val="FFFFFF"/>
                </a:solidFill>
              </a:rPr>
              <a:t>Fine Guidance System</a:t>
            </a:r>
            <a:endParaRPr b="1">
              <a:solidFill>
                <a:srgbClr val="FFFFFF"/>
              </a:solidFill>
            </a:endParaRPr>
          </a:p>
        </p:txBody>
      </p:sp>
      <p:sp>
        <p:nvSpPr>
          <p:cNvPr id="570" name="Google Shape;570;p65"/>
          <p:cNvSpPr txBox="1"/>
          <p:nvPr>
            <p:ph idx="1" type="body"/>
          </p:nvPr>
        </p:nvSpPr>
        <p:spPr>
          <a:xfrm>
            <a:off x="3161125" y="1233425"/>
            <a:ext cx="2844600" cy="482100"/>
          </a:xfrm>
          <a:prstGeom prst="rect">
            <a:avLst/>
          </a:prstGeom>
          <a:solidFill>
            <a:srgbClr val="6FA8DC"/>
          </a:solidFill>
        </p:spPr>
        <p:txBody>
          <a:bodyPr anchorCtr="0" anchor="t" bIns="91425" lIns="91425" spcFirstLastPara="1" rIns="91425" wrap="square" tIns="91425">
            <a:noAutofit/>
          </a:bodyPr>
          <a:lstStyle/>
          <a:p>
            <a:pPr indent="0" lvl="0" marL="0" rtl="0" algn="l">
              <a:spcBef>
                <a:spcPts val="0"/>
              </a:spcBef>
              <a:spcAft>
                <a:spcPts val="1600"/>
              </a:spcAft>
              <a:buNone/>
            </a:pPr>
            <a:r>
              <a:rPr b="1" lang="en" sz="2200">
                <a:solidFill>
                  <a:srgbClr val="FFFFFF"/>
                </a:solidFill>
              </a:rPr>
              <a:t>UV Spectrometer</a:t>
            </a:r>
            <a:endParaRPr b="1" sz="2000">
              <a:solidFill>
                <a:srgbClr val="FFFFFF"/>
              </a:solidFill>
            </a:endParaRPr>
          </a:p>
        </p:txBody>
      </p:sp>
      <p:sp>
        <p:nvSpPr>
          <p:cNvPr id="571" name="Google Shape;571;p65"/>
          <p:cNvSpPr txBox="1"/>
          <p:nvPr>
            <p:ph idx="1" type="body"/>
          </p:nvPr>
        </p:nvSpPr>
        <p:spPr>
          <a:xfrm>
            <a:off x="6064800" y="1233425"/>
            <a:ext cx="2769900" cy="482100"/>
          </a:xfrm>
          <a:prstGeom prst="rect">
            <a:avLst/>
          </a:prstGeom>
          <a:solidFill>
            <a:srgbClr val="6FA8DC"/>
          </a:solidFill>
        </p:spPr>
        <p:txBody>
          <a:bodyPr anchorCtr="0" anchor="t" bIns="91425" lIns="91425" spcFirstLastPara="1" rIns="91425" wrap="square" tIns="91425">
            <a:noAutofit/>
          </a:bodyPr>
          <a:lstStyle/>
          <a:p>
            <a:pPr indent="0" lvl="0" marL="0" rtl="0" algn="l">
              <a:spcBef>
                <a:spcPts val="0"/>
              </a:spcBef>
              <a:spcAft>
                <a:spcPts val="1600"/>
              </a:spcAft>
              <a:buNone/>
            </a:pPr>
            <a:r>
              <a:rPr b="1" lang="en" sz="2200">
                <a:solidFill>
                  <a:srgbClr val="FFFFFF"/>
                </a:solidFill>
              </a:rPr>
              <a:t>Optical &amp; NIR Sp</a:t>
            </a:r>
            <a:endParaRPr b="1" sz="2000">
              <a:solidFill>
                <a:srgbClr val="FFFFFF"/>
              </a:solidFill>
            </a:endParaRPr>
          </a:p>
        </p:txBody>
      </p:sp>
      <p:sp>
        <p:nvSpPr>
          <p:cNvPr id="572" name="Google Shape;572;p65"/>
          <p:cNvSpPr txBox="1"/>
          <p:nvPr>
            <p:ph idx="1" type="body"/>
          </p:nvPr>
        </p:nvSpPr>
        <p:spPr>
          <a:xfrm>
            <a:off x="3156413" y="1715525"/>
            <a:ext cx="2844600" cy="3310500"/>
          </a:xfrm>
          <a:prstGeom prst="rect">
            <a:avLst/>
          </a:prstGeom>
          <a:solidFill>
            <a:srgbClr val="F3F3F3">
              <a:alpha val="33710"/>
            </a:srgbClr>
          </a:solidFill>
        </p:spPr>
        <p:txBody>
          <a:bodyPr anchorCtr="0" anchor="t" bIns="91425" lIns="91425" spcFirstLastPara="1" rIns="91425" wrap="square" tIns="91425">
            <a:noAutofit/>
          </a:bodyPr>
          <a:lstStyle/>
          <a:p>
            <a:pPr indent="-342900" lvl="0" marL="457200" rtl="0" algn="l">
              <a:spcBef>
                <a:spcPts val="0"/>
              </a:spcBef>
              <a:spcAft>
                <a:spcPts val="0"/>
              </a:spcAft>
              <a:buClr>
                <a:srgbClr val="FFFFFF"/>
              </a:buClr>
              <a:buSzPts val="1800"/>
              <a:buChar char="●"/>
            </a:pPr>
            <a:r>
              <a:rPr lang="en">
                <a:solidFill>
                  <a:srgbClr val="FFFFFF"/>
                </a:solidFill>
              </a:rPr>
              <a:t>280-380 nm</a:t>
            </a:r>
            <a:endParaRPr>
              <a:solidFill>
                <a:srgbClr val="FFFFFF"/>
              </a:solidFill>
            </a:endParaRPr>
          </a:p>
          <a:p>
            <a:pPr indent="-342900" lvl="0" marL="457200" rtl="0" algn="l">
              <a:spcBef>
                <a:spcPts val="0"/>
              </a:spcBef>
              <a:spcAft>
                <a:spcPts val="0"/>
              </a:spcAft>
              <a:buClr>
                <a:srgbClr val="FFFFFF"/>
              </a:buClr>
              <a:buSzPts val="1800"/>
              <a:buChar char="●"/>
            </a:pPr>
            <a:r>
              <a:rPr b="1" lang="en">
                <a:solidFill>
                  <a:srgbClr val="FFFFFF"/>
                </a:solidFill>
              </a:rPr>
              <a:t>Band1 mode </a:t>
            </a:r>
            <a:r>
              <a:rPr b="1" lang="en" sz="1700">
                <a:solidFill>
                  <a:srgbClr val="FFFFFF"/>
                </a:solidFill>
              </a:rPr>
              <a:t>(default)</a:t>
            </a:r>
            <a:r>
              <a:rPr lang="en">
                <a:solidFill>
                  <a:srgbClr val="FFFFFF"/>
                </a:solidFill>
              </a:rPr>
              <a:t> : </a:t>
            </a:r>
            <a:r>
              <a:rPr lang="en" sz="1400">
                <a:solidFill>
                  <a:srgbClr val="FFFFFF"/>
                </a:solidFill>
              </a:rPr>
              <a:t>the entire span at a medium resolving power of R=3000 with 2-pixel sampling per spectral channel</a:t>
            </a:r>
            <a:r>
              <a:rPr lang="en">
                <a:solidFill>
                  <a:srgbClr val="FFFFFF"/>
                </a:solidFill>
              </a:rPr>
              <a:t> </a:t>
            </a:r>
            <a:endParaRPr>
              <a:solidFill>
                <a:srgbClr val="FFFFFF"/>
              </a:solidFill>
            </a:endParaRPr>
          </a:p>
          <a:p>
            <a:pPr indent="-342900" lvl="0" marL="457200" rtl="0" algn="l">
              <a:spcBef>
                <a:spcPts val="0"/>
              </a:spcBef>
              <a:spcAft>
                <a:spcPts val="0"/>
              </a:spcAft>
              <a:buClr>
                <a:srgbClr val="FFFFFF"/>
              </a:buClr>
              <a:buSzPts val="1800"/>
              <a:buChar char="●"/>
            </a:pPr>
            <a:r>
              <a:rPr lang="en">
                <a:solidFill>
                  <a:srgbClr val="FFFFFF"/>
                </a:solidFill>
              </a:rPr>
              <a:t>Band2 mode</a:t>
            </a:r>
            <a:br>
              <a:rPr lang="en">
                <a:solidFill>
                  <a:srgbClr val="FFFFFF"/>
                </a:solidFill>
              </a:rPr>
            </a:br>
            <a:r>
              <a:rPr lang="en" sz="1500">
                <a:solidFill>
                  <a:srgbClr val="FFFFFF"/>
                </a:solidFill>
              </a:rPr>
              <a:t>: covers 278-281 nm, providing a 10x higher resolving power of 30,000</a:t>
            </a:r>
            <a:endParaRPr sz="1500">
              <a:solidFill>
                <a:srgbClr val="FFFFFF"/>
              </a:solidFill>
            </a:endParaRPr>
          </a:p>
        </p:txBody>
      </p:sp>
      <p:sp>
        <p:nvSpPr>
          <p:cNvPr id="573" name="Google Shape;573;p65"/>
          <p:cNvSpPr txBox="1"/>
          <p:nvPr>
            <p:ph idx="1" type="body"/>
          </p:nvPr>
        </p:nvSpPr>
        <p:spPr>
          <a:xfrm>
            <a:off x="6060038" y="1715525"/>
            <a:ext cx="2769900" cy="3310500"/>
          </a:xfrm>
          <a:prstGeom prst="rect">
            <a:avLst/>
          </a:prstGeom>
          <a:solidFill>
            <a:srgbClr val="F3F3F3">
              <a:alpha val="32580"/>
            </a:srgbClr>
          </a:solidFill>
        </p:spPr>
        <p:txBody>
          <a:bodyPr anchorCtr="0" anchor="t" bIns="91425" lIns="91425" spcFirstLastPara="1" rIns="91425" wrap="square" tIns="91425">
            <a:noAutofit/>
          </a:bodyPr>
          <a:lstStyle/>
          <a:p>
            <a:pPr indent="-342900" lvl="0" marL="457200" rtl="0" algn="l">
              <a:spcBef>
                <a:spcPts val="0"/>
              </a:spcBef>
              <a:spcAft>
                <a:spcPts val="0"/>
              </a:spcAft>
              <a:buClr>
                <a:srgbClr val="FFFFFF"/>
              </a:buClr>
              <a:buSzPts val="1800"/>
              <a:buChar char="●"/>
            </a:pPr>
            <a:r>
              <a:rPr lang="en" sz="1600">
                <a:solidFill>
                  <a:srgbClr val="FFFFFF"/>
                </a:solidFill>
              </a:rPr>
              <a:t>The OPS and NIRS  share a common design based on a </a:t>
            </a:r>
            <a:r>
              <a:rPr lang="en" sz="1400">
                <a:solidFill>
                  <a:srgbClr val="FFFFFF"/>
                </a:solidFill>
              </a:rPr>
              <a:t>cross-dispersed</a:t>
            </a:r>
            <a:r>
              <a:rPr lang="en" sz="1600">
                <a:solidFill>
                  <a:srgbClr val="FFFFFF"/>
                </a:solidFill>
              </a:rPr>
              <a:t> white light Echelle to achieve high spectral resolution, R~170,000Å×(λ</a:t>
            </a:r>
            <a:r>
              <a:rPr lang="en" sz="1300">
                <a:solidFill>
                  <a:srgbClr val="FFFFFF"/>
                </a:solidFill>
              </a:rPr>
              <a:t>0</a:t>
            </a:r>
            <a:r>
              <a:rPr lang="en" sz="1600">
                <a:solidFill>
                  <a:srgbClr val="FFFFFF"/>
                </a:solidFill>
              </a:rPr>
              <a:t>/λ)</a:t>
            </a:r>
            <a:r>
              <a:rPr lang="en" sz="1300">
                <a:solidFill>
                  <a:srgbClr val="FFFFFF"/>
                </a:solidFill>
              </a:rPr>
              <a:t> </a:t>
            </a:r>
            <a:r>
              <a:rPr lang="en" sz="1600">
                <a:solidFill>
                  <a:srgbClr val="FFFFFF"/>
                </a:solidFill>
              </a:rPr>
              <a:t>where λ</a:t>
            </a:r>
            <a:r>
              <a:rPr lang="en" sz="1300">
                <a:solidFill>
                  <a:srgbClr val="FFFFFF"/>
                </a:solidFill>
              </a:rPr>
              <a:t>0</a:t>
            </a:r>
            <a:r>
              <a:rPr lang="en" sz="1600">
                <a:solidFill>
                  <a:srgbClr val="FFFFFF"/>
                </a:solidFill>
              </a:rPr>
              <a:t>=0.6 μm or λ=1.6 μm.</a:t>
            </a:r>
            <a:endParaRPr sz="1600">
              <a:solidFill>
                <a:srgbClr val="FFFFFF"/>
              </a:solidFill>
            </a:endParaRPr>
          </a:p>
          <a:p>
            <a:pPr indent="0" lvl="0" marL="457200" rtl="0" algn="l">
              <a:spcBef>
                <a:spcPts val="0"/>
              </a:spcBef>
              <a:spcAft>
                <a:spcPts val="1600"/>
              </a:spcAft>
              <a:buNone/>
            </a:pPr>
            <a:r>
              <a:t/>
            </a:r>
            <a:endParaRPr sz="2500">
              <a:solidFill>
                <a:srgbClr val="FFFFFF"/>
              </a:solidFill>
            </a:endParaRPr>
          </a:p>
        </p:txBody>
      </p:sp>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577" name="Shape 577"/>
        <p:cNvGrpSpPr/>
        <p:nvPr/>
      </p:nvGrpSpPr>
      <p:grpSpPr>
        <a:xfrm>
          <a:off x="0" y="0"/>
          <a:ext cx="0" cy="0"/>
          <a:chOff x="0" y="0"/>
          <a:chExt cx="0" cy="0"/>
        </a:xfrm>
      </p:grpSpPr>
      <p:sp>
        <p:nvSpPr>
          <p:cNvPr id="578" name="Google Shape;578;p6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EarthFinder NIR Echelle Spectrometer Details</a:t>
            </a:r>
            <a:endParaRPr/>
          </a:p>
        </p:txBody>
      </p:sp>
      <p:sp>
        <p:nvSpPr>
          <p:cNvPr id="579" name="Google Shape;579;p66"/>
          <p:cNvSpPr txBox="1"/>
          <p:nvPr>
            <p:ph idx="1" type="body"/>
          </p:nvPr>
        </p:nvSpPr>
        <p:spPr>
          <a:xfrm>
            <a:off x="5972450" y="1170250"/>
            <a:ext cx="2943300" cy="3827400"/>
          </a:xfrm>
          <a:prstGeom prst="rect">
            <a:avLst/>
          </a:prstGeom>
          <a:solidFill>
            <a:srgbClr val="F3F3F3">
              <a:alpha val="28090"/>
            </a:srgbClr>
          </a:solidFill>
        </p:spPr>
        <p:txBody>
          <a:bodyPr anchorCtr="0" anchor="t" bIns="91425" lIns="91425" spcFirstLastPara="1" rIns="91425" wrap="square" tIns="91425">
            <a:noAutofit/>
          </a:bodyPr>
          <a:lstStyle/>
          <a:p>
            <a:pPr indent="0" lvl="0" marL="0" rtl="0" algn="l">
              <a:spcBef>
                <a:spcPts val="0"/>
              </a:spcBef>
              <a:spcAft>
                <a:spcPts val="0"/>
              </a:spcAft>
              <a:buNone/>
            </a:pPr>
            <a:r>
              <a:rPr lang="en" sz="1500">
                <a:solidFill>
                  <a:srgbClr val="FFFFFF"/>
                </a:solidFill>
                <a:latin typeface="Arial"/>
                <a:ea typeface="Arial"/>
                <a:cs typeface="Arial"/>
                <a:sym typeface="Arial"/>
              </a:rPr>
              <a:t>Light enters via a bundle of single mode fibers (short and long wavelengths, sky, optical fiber combs) and is collimated into a ~25 mm diameter beam and projected onto an R4 echelle grating (~10 lines/mm) using a Three Mirror Anastigmat (TMA). </a:t>
            </a:r>
            <a:endParaRPr sz="1500">
              <a:solidFill>
                <a:srgbClr val="FFFFFF"/>
              </a:solidFill>
              <a:latin typeface="Arial"/>
              <a:ea typeface="Arial"/>
              <a:cs typeface="Arial"/>
              <a:sym typeface="Arial"/>
            </a:endParaRPr>
          </a:p>
          <a:p>
            <a:pPr indent="0" lvl="0" marL="0" rtl="0" algn="l">
              <a:spcBef>
                <a:spcPts val="0"/>
              </a:spcBef>
              <a:spcAft>
                <a:spcPts val="0"/>
              </a:spcAft>
              <a:buNone/>
            </a:pPr>
            <a:br>
              <a:rPr lang="en" sz="1500">
                <a:solidFill>
                  <a:srgbClr val="FFFFFF"/>
                </a:solidFill>
                <a:latin typeface="Arial"/>
                <a:ea typeface="Arial"/>
                <a:cs typeface="Arial"/>
                <a:sym typeface="Arial"/>
              </a:rPr>
            </a:br>
            <a:r>
              <a:rPr lang="en" sz="1500">
                <a:solidFill>
                  <a:srgbClr val="FFFFFF"/>
                </a:solidFill>
                <a:latin typeface="Arial"/>
                <a:ea typeface="Arial"/>
                <a:cs typeface="Arial"/>
                <a:sym typeface="Arial"/>
              </a:rPr>
              <a:t>The overall scale of the optics footprint is 0.4m×0.7 m.</a:t>
            </a:r>
            <a:endParaRPr sz="1500">
              <a:solidFill>
                <a:srgbClr val="FFFFFF"/>
              </a:solidFill>
              <a:latin typeface="Arial"/>
              <a:ea typeface="Arial"/>
              <a:cs typeface="Arial"/>
              <a:sym typeface="Arial"/>
            </a:endParaRPr>
          </a:p>
          <a:p>
            <a:pPr indent="0" lvl="0" marL="0" rtl="0" algn="l">
              <a:spcBef>
                <a:spcPts val="0"/>
              </a:spcBef>
              <a:spcAft>
                <a:spcPts val="1600"/>
              </a:spcAft>
              <a:buNone/>
            </a:pPr>
            <a:r>
              <a:t/>
            </a:r>
            <a:endParaRPr sz="1500">
              <a:solidFill>
                <a:srgbClr val="FFFFFF"/>
              </a:solidFill>
            </a:endParaRPr>
          </a:p>
        </p:txBody>
      </p:sp>
      <p:pic>
        <p:nvPicPr>
          <p:cNvPr id="580" name="Google Shape;580;p66"/>
          <p:cNvPicPr preferRelativeResize="0"/>
          <p:nvPr/>
        </p:nvPicPr>
        <p:blipFill>
          <a:blip r:embed="rId3">
            <a:alphaModFix/>
          </a:blip>
          <a:stretch>
            <a:fillRect/>
          </a:stretch>
        </p:blipFill>
        <p:spPr>
          <a:xfrm>
            <a:off x="449975" y="1170125"/>
            <a:ext cx="5426044" cy="3827299"/>
          </a:xfrm>
          <a:prstGeom prst="rect">
            <a:avLst/>
          </a:prstGeom>
          <a:noFill/>
          <a:ln>
            <a:noFill/>
          </a:ln>
        </p:spPr>
      </p:pic>
      <p:sp>
        <p:nvSpPr>
          <p:cNvPr id="581" name="Google Shape;581;p66"/>
          <p:cNvSpPr txBox="1"/>
          <p:nvPr/>
        </p:nvSpPr>
        <p:spPr>
          <a:xfrm>
            <a:off x="2958825" y="4424725"/>
            <a:ext cx="2859900" cy="572700"/>
          </a:xfrm>
          <a:prstGeom prst="rect">
            <a:avLst/>
          </a:prstGeom>
          <a:noFill/>
          <a:ln cap="flat" cmpd="sng" w="9525">
            <a:solidFill>
              <a:srgbClr val="B7B7B7"/>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300">
                <a:latin typeface="Average"/>
                <a:ea typeface="Average"/>
                <a:cs typeface="Average"/>
                <a:sym typeface="Average"/>
              </a:rPr>
              <a:t>Schematic based on a two-arm design</a:t>
            </a:r>
            <a:endParaRPr sz="1300">
              <a:latin typeface="Average"/>
              <a:ea typeface="Average"/>
              <a:cs typeface="Average"/>
              <a:sym typeface="Average"/>
            </a:endParaRPr>
          </a:p>
          <a:p>
            <a:pPr indent="0" lvl="0" marL="0" rtl="0" algn="l">
              <a:spcBef>
                <a:spcPts val="0"/>
              </a:spcBef>
              <a:spcAft>
                <a:spcPts val="0"/>
              </a:spcAft>
              <a:buNone/>
            </a:pPr>
            <a:r>
              <a:rPr lang="en" sz="1300">
                <a:latin typeface="Average"/>
                <a:ea typeface="Average"/>
                <a:cs typeface="Average"/>
                <a:sym typeface="Average"/>
              </a:rPr>
              <a:t>for Keck HIPEC instrument</a:t>
            </a:r>
            <a:endParaRPr sz="1300">
              <a:latin typeface="Average"/>
              <a:ea typeface="Average"/>
              <a:cs typeface="Average"/>
              <a:sym typeface="Average"/>
            </a:endParaRPr>
          </a:p>
        </p:txBody>
      </p:sp>
    </p:spTree>
  </p:cSld>
  <p:clrMapOvr>
    <a:masterClrMapping/>
  </p:clrMapOvr>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585" name="Shape 585"/>
        <p:cNvGrpSpPr/>
        <p:nvPr/>
      </p:nvGrpSpPr>
      <p:grpSpPr>
        <a:xfrm>
          <a:off x="0" y="0"/>
          <a:ext cx="0" cy="0"/>
          <a:chOff x="0" y="0"/>
          <a:chExt cx="0" cy="0"/>
        </a:xfrm>
      </p:grpSpPr>
      <p:sp>
        <p:nvSpPr>
          <p:cNvPr id="586" name="Google Shape;586;p67"/>
          <p:cNvSpPr txBox="1"/>
          <p:nvPr>
            <p:ph type="title"/>
          </p:nvPr>
        </p:nvSpPr>
        <p:spPr>
          <a:xfrm>
            <a:off x="2355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EarthFinder Cost Assessment</a:t>
            </a:r>
            <a:endParaRPr/>
          </a:p>
        </p:txBody>
      </p:sp>
      <p:sp>
        <p:nvSpPr>
          <p:cNvPr id="587" name="Google Shape;587;p67"/>
          <p:cNvSpPr txBox="1"/>
          <p:nvPr>
            <p:ph idx="1" type="body"/>
          </p:nvPr>
        </p:nvSpPr>
        <p:spPr>
          <a:xfrm>
            <a:off x="311700" y="1152475"/>
            <a:ext cx="4089000" cy="3820500"/>
          </a:xfrm>
          <a:prstGeom prst="rect">
            <a:avLst/>
          </a:prstGeom>
          <a:solidFill>
            <a:srgbClr val="F3F3F3">
              <a:alpha val="29210"/>
            </a:srgbClr>
          </a:solidFill>
        </p:spPr>
        <p:txBody>
          <a:bodyPr anchorCtr="0" anchor="t" bIns="91425" lIns="91425" spcFirstLastPara="1" rIns="91425" wrap="square" tIns="91425">
            <a:noAutofit/>
          </a:bodyPr>
          <a:lstStyle/>
          <a:p>
            <a:pPr indent="0" lvl="0" marL="0" rtl="0" algn="l">
              <a:spcBef>
                <a:spcPts val="0"/>
              </a:spcBef>
              <a:spcAft>
                <a:spcPts val="0"/>
              </a:spcAft>
              <a:buNone/>
            </a:pPr>
            <a:r>
              <a:rPr lang="en" sz="2000">
                <a:solidFill>
                  <a:srgbClr val="FFFFFF"/>
                </a:solidFill>
                <a:latin typeface="Arial"/>
                <a:ea typeface="Arial"/>
                <a:cs typeface="Arial"/>
                <a:sym typeface="Arial"/>
              </a:rPr>
              <a:t>The cost estimate of $755M ($905M including launch vehicle in FY18 dollars). </a:t>
            </a:r>
            <a:br>
              <a:rPr lang="en" sz="2000">
                <a:solidFill>
                  <a:srgbClr val="FFFFFF"/>
                </a:solidFill>
                <a:latin typeface="Arial"/>
                <a:ea typeface="Arial"/>
                <a:cs typeface="Arial"/>
                <a:sym typeface="Arial"/>
              </a:rPr>
            </a:br>
            <a:endParaRPr sz="2000">
              <a:solidFill>
                <a:srgbClr val="FFFFFF"/>
              </a:solidFill>
              <a:latin typeface="Arial"/>
              <a:ea typeface="Arial"/>
              <a:cs typeface="Arial"/>
              <a:sym typeface="Arial"/>
            </a:endParaRPr>
          </a:p>
          <a:p>
            <a:pPr indent="0" lvl="0" marL="0" rtl="0" algn="l">
              <a:spcBef>
                <a:spcPts val="0"/>
              </a:spcBef>
              <a:spcAft>
                <a:spcPts val="0"/>
              </a:spcAft>
              <a:buNone/>
            </a:pPr>
            <a:r>
              <a:rPr lang="en" sz="2000">
                <a:solidFill>
                  <a:srgbClr val="FFFFFF"/>
                </a:solidFill>
                <a:latin typeface="Arial"/>
                <a:ea typeface="Arial"/>
                <a:cs typeface="Arial"/>
                <a:sym typeface="Arial"/>
              </a:rPr>
              <a:t>The estimate includes 30% of unreserved costs as cost reserves as required by JPL best practices.</a:t>
            </a:r>
            <a:endParaRPr sz="2000">
              <a:solidFill>
                <a:srgbClr val="FFFFFF"/>
              </a:solidFill>
              <a:latin typeface="Arial"/>
              <a:ea typeface="Arial"/>
              <a:cs typeface="Arial"/>
              <a:sym typeface="Arial"/>
            </a:endParaRPr>
          </a:p>
          <a:p>
            <a:pPr indent="0" lvl="0" marL="0" rtl="0" algn="l">
              <a:spcBef>
                <a:spcPts val="0"/>
              </a:spcBef>
              <a:spcAft>
                <a:spcPts val="1600"/>
              </a:spcAft>
              <a:buNone/>
            </a:pPr>
            <a:r>
              <a:t/>
            </a:r>
            <a:endParaRPr sz="2000">
              <a:solidFill>
                <a:srgbClr val="FFFFFF"/>
              </a:solidFill>
            </a:endParaRPr>
          </a:p>
        </p:txBody>
      </p:sp>
      <p:pic>
        <p:nvPicPr>
          <p:cNvPr id="588" name="Google Shape;588;p67"/>
          <p:cNvPicPr preferRelativeResize="0"/>
          <p:nvPr/>
        </p:nvPicPr>
        <p:blipFill>
          <a:blip r:embed="rId3">
            <a:alphaModFix/>
          </a:blip>
          <a:stretch>
            <a:fillRect/>
          </a:stretch>
        </p:blipFill>
        <p:spPr>
          <a:xfrm>
            <a:off x="5195847" y="0"/>
            <a:ext cx="3475353" cy="5143499"/>
          </a:xfrm>
          <a:prstGeom prst="rect">
            <a:avLst/>
          </a:prstGeom>
          <a:noFill/>
          <a:ln>
            <a:noFill/>
          </a:ln>
        </p:spPr>
      </p:pic>
    </p:spTree>
  </p:cSld>
  <p:clrMapOvr>
    <a:masterClrMapping/>
  </p:clrMapOvr>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2" name="Shape 592"/>
        <p:cNvGrpSpPr/>
        <p:nvPr/>
      </p:nvGrpSpPr>
      <p:grpSpPr>
        <a:xfrm>
          <a:off x="0" y="0"/>
          <a:ext cx="0" cy="0"/>
          <a:chOff x="0" y="0"/>
          <a:chExt cx="0" cy="0"/>
        </a:xfrm>
      </p:grpSpPr>
      <p:sp>
        <p:nvSpPr>
          <p:cNvPr id="593" name="Google Shape;593;p68"/>
          <p:cNvSpPr txBox="1"/>
          <p:nvPr>
            <p:ph type="title"/>
          </p:nvPr>
        </p:nvSpPr>
        <p:spPr>
          <a:xfrm>
            <a:off x="671250" y="2141250"/>
            <a:ext cx="7852200" cy="8610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Galaxy Evolution Probe</a:t>
            </a:r>
            <a:endParaRPr/>
          </a:p>
        </p:txBody>
      </p:sp>
    </p:spTree>
  </p:cSld>
  <p:clrMapOvr>
    <a:masterClrMapping/>
  </p:clrMapOvr>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7" name="Shape 597"/>
        <p:cNvGrpSpPr/>
        <p:nvPr/>
      </p:nvGrpSpPr>
      <p:grpSpPr>
        <a:xfrm>
          <a:off x="0" y="0"/>
          <a:ext cx="0" cy="0"/>
          <a:chOff x="0" y="0"/>
          <a:chExt cx="0" cy="0"/>
        </a:xfrm>
      </p:grpSpPr>
      <p:sp>
        <p:nvSpPr>
          <p:cNvPr id="598" name="Google Shape;598;p69"/>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GEP - Galaxy Evolution Probe</a:t>
            </a:r>
            <a:endParaRPr/>
          </a:p>
        </p:txBody>
      </p:sp>
      <p:pic>
        <p:nvPicPr>
          <p:cNvPr id="599" name="Google Shape;599;p69"/>
          <p:cNvPicPr preferRelativeResize="0"/>
          <p:nvPr/>
        </p:nvPicPr>
        <p:blipFill rotWithShape="1">
          <a:blip r:embed="rId3">
            <a:alphaModFix/>
          </a:blip>
          <a:srcRect b="46444" l="1770" r="75906" t="1387"/>
          <a:stretch/>
        </p:blipFill>
        <p:spPr>
          <a:xfrm>
            <a:off x="162125" y="1171650"/>
            <a:ext cx="2041175" cy="1932125"/>
          </a:xfrm>
          <a:prstGeom prst="rect">
            <a:avLst/>
          </a:prstGeom>
          <a:noFill/>
          <a:ln cap="flat" cmpd="sng" w="9525">
            <a:solidFill>
              <a:srgbClr val="B7B7B7"/>
            </a:solidFill>
            <a:prstDash val="solid"/>
            <a:round/>
            <a:headEnd len="sm" w="sm" type="none"/>
            <a:tailEnd len="sm" w="sm" type="none"/>
          </a:ln>
        </p:spPr>
      </p:pic>
      <p:grpSp>
        <p:nvGrpSpPr>
          <p:cNvPr id="600" name="Google Shape;600;p69"/>
          <p:cNvGrpSpPr/>
          <p:nvPr/>
        </p:nvGrpSpPr>
        <p:grpSpPr>
          <a:xfrm>
            <a:off x="311694" y="3153943"/>
            <a:ext cx="1947591" cy="2095714"/>
            <a:chOff x="2267251" y="1346372"/>
            <a:chExt cx="3346951" cy="3601503"/>
          </a:xfrm>
        </p:grpSpPr>
        <p:pic>
          <p:nvPicPr>
            <p:cNvPr id="601" name="Google Shape;601;p69"/>
            <p:cNvPicPr preferRelativeResize="0"/>
            <p:nvPr/>
          </p:nvPicPr>
          <p:blipFill>
            <a:blip r:embed="rId4">
              <a:alphaModFix/>
            </a:blip>
            <a:stretch>
              <a:fillRect/>
            </a:stretch>
          </p:blipFill>
          <p:spPr>
            <a:xfrm>
              <a:off x="2267251" y="1346375"/>
              <a:ext cx="3346950" cy="3601500"/>
            </a:xfrm>
            <a:prstGeom prst="rect">
              <a:avLst/>
            </a:prstGeom>
            <a:noFill/>
            <a:ln>
              <a:noFill/>
            </a:ln>
          </p:spPr>
        </p:pic>
        <p:sp>
          <p:nvSpPr>
            <p:cNvPr id="602" name="Google Shape;602;p69"/>
            <p:cNvSpPr/>
            <p:nvPr/>
          </p:nvSpPr>
          <p:spPr>
            <a:xfrm>
              <a:off x="4288802" y="1346372"/>
              <a:ext cx="1325400" cy="1320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3" name="Google Shape;603;p69"/>
            <p:cNvSpPr/>
            <p:nvPr/>
          </p:nvSpPr>
          <p:spPr>
            <a:xfrm>
              <a:off x="5076302" y="2375071"/>
              <a:ext cx="537900" cy="22464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pic>
        <p:nvPicPr>
          <p:cNvPr id="604" name="Google Shape;604;p69"/>
          <p:cNvPicPr preferRelativeResize="0"/>
          <p:nvPr/>
        </p:nvPicPr>
        <p:blipFill rotWithShape="1">
          <a:blip r:embed="rId3">
            <a:alphaModFix/>
          </a:blip>
          <a:srcRect b="63694" l="65140" r="15474" t="13916"/>
          <a:stretch/>
        </p:blipFill>
        <p:spPr>
          <a:xfrm>
            <a:off x="5956525" y="1635575"/>
            <a:ext cx="1772526" cy="829201"/>
          </a:xfrm>
          <a:prstGeom prst="rect">
            <a:avLst/>
          </a:prstGeom>
          <a:noFill/>
          <a:ln cap="flat" cmpd="sng" w="9525">
            <a:solidFill>
              <a:srgbClr val="B7B7B7"/>
            </a:solidFill>
            <a:prstDash val="solid"/>
            <a:round/>
            <a:headEnd len="sm" w="sm" type="none"/>
            <a:tailEnd len="sm" w="sm" type="none"/>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99"/>
                                        </p:tgtEl>
                                        <p:attrNameLst>
                                          <p:attrName>style.visibility</p:attrName>
                                        </p:attrNameLst>
                                      </p:cBhvr>
                                      <p:to>
                                        <p:strVal val="visible"/>
                                      </p:to>
                                    </p:set>
                                    <p:animEffect filter="fade" transition="in">
                                      <p:cBhvr>
                                        <p:cTn dur="1000"/>
                                        <p:tgtEl>
                                          <p:spTgt spid="599"/>
                                        </p:tgtEl>
                                      </p:cBhvr>
                                    </p:animEffect>
                                  </p:childTnLst>
                                </p:cTn>
                              </p:par>
                              <p:par>
                                <p:cTn fill="hold" nodeType="withEffect" presetClass="entr" presetID="10" presetSubtype="0">
                                  <p:stCondLst>
                                    <p:cond delay="0"/>
                                  </p:stCondLst>
                                  <p:childTnLst>
                                    <p:set>
                                      <p:cBhvr>
                                        <p:cTn dur="1" fill="hold">
                                          <p:stCondLst>
                                            <p:cond delay="0"/>
                                          </p:stCondLst>
                                        </p:cTn>
                                        <p:tgtEl>
                                          <p:spTgt spid="604"/>
                                        </p:tgtEl>
                                        <p:attrNameLst>
                                          <p:attrName>style.visibility</p:attrName>
                                        </p:attrNameLst>
                                      </p:cBhvr>
                                      <p:to>
                                        <p:strVal val="visible"/>
                                      </p:to>
                                    </p:set>
                                    <p:animEffect filter="fade" transition="in">
                                      <p:cBhvr>
                                        <p:cTn dur="1000"/>
                                        <p:tgtEl>
                                          <p:spTgt spid="60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8" name="Shape 608"/>
        <p:cNvGrpSpPr/>
        <p:nvPr/>
      </p:nvGrpSpPr>
      <p:grpSpPr>
        <a:xfrm>
          <a:off x="0" y="0"/>
          <a:ext cx="0" cy="0"/>
          <a:chOff x="0" y="0"/>
          <a:chExt cx="0" cy="0"/>
        </a:xfrm>
      </p:grpSpPr>
      <p:sp>
        <p:nvSpPr>
          <p:cNvPr id="609" name="Google Shape;609;p70"/>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GEP - Galaxy Evolution Probe</a:t>
            </a:r>
            <a:endParaRPr/>
          </a:p>
        </p:txBody>
      </p:sp>
      <p:pic>
        <p:nvPicPr>
          <p:cNvPr id="610" name="Google Shape;610;p70"/>
          <p:cNvPicPr preferRelativeResize="0"/>
          <p:nvPr/>
        </p:nvPicPr>
        <p:blipFill rotWithShape="1">
          <a:blip r:embed="rId3">
            <a:alphaModFix/>
          </a:blip>
          <a:srcRect b="52807" l="29200" r="39434" t="1387"/>
          <a:stretch/>
        </p:blipFill>
        <p:spPr>
          <a:xfrm>
            <a:off x="2670175" y="1171525"/>
            <a:ext cx="2867951" cy="1696425"/>
          </a:xfrm>
          <a:prstGeom prst="rect">
            <a:avLst/>
          </a:prstGeom>
          <a:noFill/>
          <a:ln cap="flat" cmpd="sng" w="9525">
            <a:solidFill>
              <a:srgbClr val="B7B7B7"/>
            </a:solidFill>
            <a:prstDash val="solid"/>
            <a:round/>
            <a:headEnd len="sm" w="sm" type="none"/>
            <a:tailEnd len="sm" w="sm" type="none"/>
          </a:ln>
        </p:spPr>
      </p:pic>
      <p:pic>
        <p:nvPicPr>
          <p:cNvPr id="611" name="Google Shape;611;p70"/>
          <p:cNvPicPr preferRelativeResize="0"/>
          <p:nvPr/>
        </p:nvPicPr>
        <p:blipFill rotWithShape="1">
          <a:blip r:embed="rId4">
            <a:alphaModFix/>
          </a:blip>
          <a:srcRect b="40783" l="0" r="0" t="8703"/>
          <a:stretch/>
        </p:blipFill>
        <p:spPr>
          <a:xfrm>
            <a:off x="273675" y="3067400"/>
            <a:ext cx="5424101" cy="1758250"/>
          </a:xfrm>
          <a:prstGeom prst="rect">
            <a:avLst/>
          </a:prstGeom>
          <a:noFill/>
          <a:ln>
            <a:noFill/>
          </a:ln>
        </p:spPr>
      </p:pic>
      <p:pic>
        <p:nvPicPr>
          <p:cNvPr id="612" name="Google Shape;612;p70"/>
          <p:cNvPicPr preferRelativeResize="0"/>
          <p:nvPr/>
        </p:nvPicPr>
        <p:blipFill rotWithShape="1">
          <a:blip r:embed="rId3">
            <a:alphaModFix/>
          </a:blip>
          <a:srcRect b="838" l="65062" r="2656" t="52329"/>
          <a:stretch/>
        </p:blipFill>
        <p:spPr>
          <a:xfrm>
            <a:off x="5948925" y="3058150"/>
            <a:ext cx="2951652" cy="1734450"/>
          </a:xfrm>
          <a:prstGeom prst="rect">
            <a:avLst/>
          </a:prstGeom>
          <a:noFill/>
          <a:ln cap="flat" cmpd="sng" w="9525">
            <a:solidFill>
              <a:srgbClr val="B7B7B7"/>
            </a:solidFill>
            <a:prstDash val="solid"/>
            <a:round/>
            <a:headEnd len="sm" w="sm" type="none"/>
            <a:tailEnd len="sm" w="sm" type="none"/>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afterEffect" presetClass="entr" presetID="10" presetSubtype="0">
                                  <p:stCondLst>
                                    <p:cond delay="0"/>
                                  </p:stCondLst>
                                  <p:childTnLst>
                                    <p:set>
                                      <p:cBhvr>
                                        <p:cTn dur="1" fill="hold">
                                          <p:stCondLst>
                                            <p:cond delay="0"/>
                                          </p:stCondLst>
                                        </p:cTn>
                                        <p:tgtEl>
                                          <p:spTgt spid="610"/>
                                        </p:tgtEl>
                                        <p:attrNameLst>
                                          <p:attrName>style.visibility</p:attrName>
                                        </p:attrNameLst>
                                      </p:cBhvr>
                                      <p:to>
                                        <p:strVal val="visible"/>
                                      </p:to>
                                    </p:set>
                                    <p:animEffect filter="fade" transition="in">
                                      <p:cBhvr>
                                        <p:cTn dur="1000"/>
                                        <p:tgtEl>
                                          <p:spTgt spid="610"/>
                                        </p:tgtEl>
                                      </p:cBhvr>
                                    </p:animEffect>
                                  </p:childTnLst>
                                </p:cTn>
                              </p:par>
                              <p:par>
                                <p:cTn fill="hold" nodeType="withEffect" presetClass="entr" presetID="10" presetSubtype="0">
                                  <p:stCondLst>
                                    <p:cond delay="0"/>
                                  </p:stCondLst>
                                  <p:childTnLst>
                                    <p:set>
                                      <p:cBhvr>
                                        <p:cTn dur="1" fill="hold">
                                          <p:stCondLst>
                                            <p:cond delay="0"/>
                                          </p:stCondLst>
                                        </p:cTn>
                                        <p:tgtEl>
                                          <p:spTgt spid="612"/>
                                        </p:tgtEl>
                                        <p:attrNameLst>
                                          <p:attrName>style.visibility</p:attrName>
                                        </p:attrNameLst>
                                      </p:cBhvr>
                                      <p:to>
                                        <p:strVal val="visible"/>
                                      </p:to>
                                    </p:set>
                                    <p:animEffect filter="fade" transition="in">
                                      <p:cBhvr>
                                        <p:cTn dur="1000"/>
                                        <p:tgtEl>
                                          <p:spTgt spid="612"/>
                                        </p:tgtEl>
                                      </p:cBhvr>
                                    </p:animEffect>
                                  </p:childTnLst>
                                </p:cTn>
                              </p:par>
                            </p:childTnLst>
                          </p:cTn>
                        </p:par>
                        <p:par>
                          <p:cTn fill="hold">
                            <p:stCondLst>
                              <p:cond delay="1000"/>
                            </p:stCondLst>
                            <p:childTnLst>
                              <p:par>
                                <p:cTn fill="hold" nodeType="afterEffect" presetClass="entr" presetID="10" presetSubtype="0">
                                  <p:stCondLst>
                                    <p:cond delay="0"/>
                                  </p:stCondLst>
                                  <p:childTnLst>
                                    <p:set>
                                      <p:cBhvr>
                                        <p:cTn dur="1" fill="hold">
                                          <p:stCondLst>
                                            <p:cond delay="0"/>
                                          </p:stCondLst>
                                        </p:cTn>
                                        <p:tgtEl>
                                          <p:spTgt spid="611"/>
                                        </p:tgtEl>
                                        <p:attrNameLst>
                                          <p:attrName>style.visibility</p:attrName>
                                        </p:attrNameLst>
                                      </p:cBhvr>
                                      <p:to>
                                        <p:strVal val="visible"/>
                                      </p:to>
                                    </p:set>
                                    <p:animEffect filter="fade" transition="in">
                                      <p:cBhvr>
                                        <p:cTn dur="1000"/>
                                        <p:tgtEl>
                                          <p:spTgt spid="61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616" name="Shape 616"/>
        <p:cNvGrpSpPr/>
        <p:nvPr/>
      </p:nvGrpSpPr>
      <p:grpSpPr>
        <a:xfrm>
          <a:off x="0" y="0"/>
          <a:ext cx="0" cy="0"/>
          <a:chOff x="0" y="0"/>
          <a:chExt cx="0" cy="0"/>
        </a:xfrm>
      </p:grpSpPr>
      <p:sp>
        <p:nvSpPr>
          <p:cNvPr id="617" name="Google Shape;617;p71"/>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GEP - Galaxy Evolution Probe</a:t>
            </a:r>
            <a:endParaRPr/>
          </a:p>
        </p:txBody>
      </p:sp>
      <p:pic>
        <p:nvPicPr>
          <p:cNvPr id="618" name="Google Shape;618;p71"/>
          <p:cNvPicPr preferRelativeResize="0"/>
          <p:nvPr/>
        </p:nvPicPr>
        <p:blipFill rotWithShape="1">
          <a:blip r:embed="rId3">
            <a:alphaModFix/>
          </a:blip>
          <a:srcRect b="838" l="65062" r="2656" t="52329"/>
          <a:stretch/>
        </p:blipFill>
        <p:spPr>
          <a:xfrm>
            <a:off x="5948925" y="3058150"/>
            <a:ext cx="2951652" cy="1734450"/>
          </a:xfrm>
          <a:prstGeom prst="rect">
            <a:avLst/>
          </a:prstGeom>
          <a:noFill/>
          <a:ln cap="flat" cmpd="sng" w="9525">
            <a:solidFill>
              <a:srgbClr val="B7B7B7"/>
            </a:solidFill>
            <a:prstDash val="solid"/>
            <a:round/>
            <a:headEnd len="sm" w="sm" type="none"/>
            <a:tailEnd len="sm" w="sm" type="none"/>
          </a:ln>
        </p:spPr>
      </p:pic>
      <p:pic>
        <p:nvPicPr>
          <p:cNvPr id="619" name="Google Shape;619;p71"/>
          <p:cNvPicPr preferRelativeResize="0"/>
          <p:nvPr/>
        </p:nvPicPr>
        <p:blipFill>
          <a:blip r:embed="rId4">
            <a:alphaModFix/>
          </a:blip>
          <a:stretch>
            <a:fillRect/>
          </a:stretch>
        </p:blipFill>
        <p:spPr>
          <a:xfrm>
            <a:off x="205650" y="2670400"/>
            <a:ext cx="5575924" cy="228265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afterEffect" presetClass="entr" presetID="10" presetSubtype="0">
                                  <p:stCondLst>
                                    <p:cond delay="0"/>
                                  </p:stCondLst>
                                  <p:childTnLst>
                                    <p:set>
                                      <p:cBhvr>
                                        <p:cTn dur="1" fill="hold">
                                          <p:stCondLst>
                                            <p:cond delay="0"/>
                                          </p:stCondLst>
                                        </p:cTn>
                                        <p:tgtEl>
                                          <p:spTgt spid="618"/>
                                        </p:tgtEl>
                                        <p:attrNameLst>
                                          <p:attrName>style.visibility</p:attrName>
                                        </p:attrNameLst>
                                      </p:cBhvr>
                                      <p:to>
                                        <p:strVal val="visible"/>
                                      </p:to>
                                    </p:set>
                                    <p:animEffect filter="fade" transition="in">
                                      <p:cBhvr>
                                        <p:cTn dur="1000"/>
                                        <p:tgtEl>
                                          <p:spTgt spid="618"/>
                                        </p:tgtEl>
                                      </p:cBhvr>
                                    </p:animEffect>
                                  </p:childTnLst>
                                </p:cTn>
                              </p:par>
                            </p:childTnLst>
                          </p:cTn>
                        </p:par>
                        <p:par>
                          <p:cTn fill="hold">
                            <p:stCondLst>
                              <p:cond delay="1000"/>
                            </p:stCondLst>
                            <p:childTnLst>
                              <p:par>
                                <p:cTn fill="hold" nodeType="afterEffect" presetClass="entr" presetID="10" presetSubtype="0">
                                  <p:stCondLst>
                                    <p:cond delay="0"/>
                                  </p:stCondLst>
                                  <p:childTnLst>
                                    <p:set>
                                      <p:cBhvr>
                                        <p:cTn dur="1" fill="hold">
                                          <p:stCondLst>
                                            <p:cond delay="0"/>
                                          </p:stCondLst>
                                        </p:cTn>
                                        <p:tgtEl>
                                          <p:spTgt spid="619"/>
                                        </p:tgtEl>
                                        <p:attrNameLst>
                                          <p:attrName>style.visibility</p:attrName>
                                        </p:attrNameLst>
                                      </p:cBhvr>
                                      <p:to>
                                        <p:strVal val="visible"/>
                                      </p:to>
                                    </p:set>
                                    <p:animEffect filter="fade" transition="in">
                                      <p:cBhvr>
                                        <p:cTn dur="1000"/>
                                        <p:tgtEl>
                                          <p:spTgt spid="61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3" name="Shape 623"/>
        <p:cNvGrpSpPr/>
        <p:nvPr/>
      </p:nvGrpSpPr>
      <p:grpSpPr>
        <a:xfrm>
          <a:off x="0" y="0"/>
          <a:ext cx="0" cy="0"/>
          <a:chOff x="0" y="0"/>
          <a:chExt cx="0" cy="0"/>
        </a:xfrm>
      </p:grpSpPr>
      <p:sp>
        <p:nvSpPr>
          <p:cNvPr id="624" name="Google Shape;624;p72"/>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GEP - Galaxy Evolution Probe</a:t>
            </a:r>
            <a:endParaRPr/>
          </a:p>
        </p:txBody>
      </p:sp>
      <p:pic>
        <p:nvPicPr>
          <p:cNvPr id="625" name="Google Shape;625;p72"/>
          <p:cNvPicPr preferRelativeResize="0"/>
          <p:nvPr/>
        </p:nvPicPr>
        <p:blipFill rotWithShape="1">
          <a:blip r:embed="rId3">
            <a:alphaModFix/>
          </a:blip>
          <a:srcRect b="46137" l="65556" r="4575" t="35969"/>
          <a:stretch/>
        </p:blipFill>
        <p:spPr>
          <a:xfrm>
            <a:off x="5994575" y="2452171"/>
            <a:ext cx="2731024" cy="662662"/>
          </a:xfrm>
          <a:prstGeom prst="rect">
            <a:avLst/>
          </a:prstGeom>
          <a:noFill/>
          <a:ln cap="flat" cmpd="sng" w="9525">
            <a:solidFill>
              <a:srgbClr val="B7B7B7"/>
            </a:solidFill>
            <a:prstDash val="solid"/>
            <a:round/>
            <a:headEnd len="sm" w="sm" type="none"/>
            <a:tailEnd len="sm" w="sm" type="none"/>
          </a:ln>
        </p:spPr>
      </p:pic>
      <p:pic>
        <p:nvPicPr>
          <p:cNvPr id="626" name="Google Shape;626;p72"/>
          <p:cNvPicPr preferRelativeResize="0"/>
          <p:nvPr/>
        </p:nvPicPr>
        <p:blipFill rotWithShape="1">
          <a:blip r:embed="rId4">
            <a:alphaModFix/>
          </a:blip>
          <a:srcRect b="3617" l="8446" r="3656" t="61697"/>
          <a:stretch/>
        </p:blipFill>
        <p:spPr>
          <a:xfrm>
            <a:off x="1274900" y="3261900"/>
            <a:ext cx="7450701" cy="1886626"/>
          </a:xfrm>
          <a:prstGeom prst="rect">
            <a:avLst/>
          </a:prstGeom>
          <a:noFill/>
          <a:ln>
            <a:noFill/>
          </a:ln>
        </p:spPr>
      </p:pic>
      <p:sp>
        <p:nvSpPr>
          <p:cNvPr id="627" name="Google Shape;627;p72"/>
          <p:cNvSpPr txBox="1"/>
          <p:nvPr/>
        </p:nvSpPr>
        <p:spPr>
          <a:xfrm>
            <a:off x="5994638" y="1247575"/>
            <a:ext cx="2730900" cy="1143900"/>
          </a:xfrm>
          <a:prstGeom prst="rect">
            <a:avLst/>
          </a:prstGeom>
          <a:solidFill>
            <a:srgbClr val="000000"/>
          </a:solidFill>
          <a:ln>
            <a:noFill/>
          </a:ln>
        </p:spPr>
        <p:txBody>
          <a:bodyPr anchorCtr="0" anchor="t" bIns="91425" lIns="91425" spcFirstLastPara="1" rIns="91425" wrap="square" tIns="91425">
            <a:noAutofit/>
          </a:bodyPr>
          <a:lstStyle/>
          <a:p>
            <a:pPr indent="-184150" lvl="0" marL="171450" rtl="0" algn="l">
              <a:spcBef>
                <a:spcPts val="0"/>
              </a:spcBef>
              <a:spcAft>
                <a:spcPts val="0"/>
              </a:spcAft>
              <a:buClr>
                <a:srgbClr val="FFFFFF"/>
              </a:buClr>
              <a:buSzPts val="1100"/>
              <a:buChar char="●"/>
            </a:pPr>
            <a:r>
              <a:rPr lang="en" sz="1100">
                <a:solidFill>
                  <a:srgbClr val="FFFFFF"/>
                </a:solidFill>
              </a:rPr>
              <a:t>KID : 10-400 μm</a:t>
            </a:r>
            <a:endParaRPr sz="1100">
              <a:solidFill>
                <a:srgbClr val="FFFFFF"/>
              </a:solidFill>
            </a:endParaRPr>
          </a:p>
          <a:p>
            <a:pPr indent="-184150" lvl="0" marL="171450" rtl="0" algn="l">
              <a:spcBef>
                <a:spcPts val="0"/>
              </a:spcBef>
              <a:spcAft>
                <a:spcPts val="0"/>
              </a:spcAft>
              <a:buClr>
                <a:srgbClr val="FFFFFF"/>
              </a:buClr>
              <a:buSzPts val="1100"/>
              <a:buChar char="●"/>
            </a:pPr>
            <a:r>
              <a:rPr lang="en" sz="1100">
                <a:solidFill>
                  <a:srgbClr val="FFFFFF"/>
                </a:solidFill>
              </a:rPr>
              <a:t>Si:As IBC (Impurity Band Conduction; MIRI on JWST) : &lt; 28 μm</a:t>
            </a:r>
            <a:endParaRPr sz="1100">
              <a:solidFill>
                <a:srgbClr val="FFFFFF"/>
              </a:solidFill>
            </a:endParaRPr>
          </a:p>
          <a:p>
            <a:pPr indent="-184150" lvl="0" marL="171450" rtl="0" algn="l">
              <a:spcBef>
                <a:spcPts val="0"/>
              </a:spcBef>
              <a:spcAft>
                <a:spcPts val="0"/>
              </a:spcAft>
              <a:buClr>
                <a:srgbClr val="FFFFFF"/>
              </a:buClr>
              <a:buSzPts val="1100"/>
              <a:buChar char="●"/>
            </a:pPr>
            <a:r>
              <a:rPr lang="en" sz="1100">
                <a:solidFill>
                  <a:srgbClr val="FFFFFF"/>
                </a:solidFill>
              </a:rPr>
              <a:t>TES bolometers : smaller multiplexing density</a:t>
            </a:r>
            <a:endParaRPr sz="1100">
              <a:solidFill>
                <a:srgbClr val="FFFFFF"/>
              </a:solidFill>
            </a:endParaRPr>
          </a:p>
        </p:txBody>
      </p:sp>
      <p:pic>
        <p:nvPicPr>
          <p:cNvPr id="628" name="Google Shape;628;p72"/>
          <p:cNvPicPr preferRelativeResize="0"/>
          <p:nvPr/>
        </p:nvPicPr>
        <p:blipFill>
          <a:blip r:embed="rId5">
            <a:alphaModFix/>
          </a:blip>
          <a:stretch>
            <a:fillRect/>
          </a:stretch>
        </p:blipFill>
        <p:spPr>
          <a:xfrm>
            <a:off x="243421" y="204420"/>
            <a:ext cx="5416250" cy="2953725"/>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afterEffect" presetClass="entr" presetID="10" presetSubtype="0">
                                  <p:stCondLst>
                                    <p:cond delay="0"/>
                                  </p:stCondLst>
                                  <p:childTnLst>
                                    <p:set>
                                      <p:cBhvr>
                                        <p:cTn dur="1" fill="hold">
                                          <p:stCondLst>
                                            <p:cond delay="0"/>
                                          </p:stCondLst>
                                        </p:cTn>
                                        <p:tgtEl>
                                          <p:spTgt spid="625"/>
                                        </p:tgtEl>
                                        <p:attrNameLst>
                                          <p:attrName>style.visibility</p:attrName>
                                        </p:attrNameLst>
                                      </p:cBhvr>
                                      <p:to>
                                        <p:strVal val="visible"/>
                                      </p:to>
                                    </p:set>
                                    <p:animEffect filter="fade" transition="in">
                                      <p:cBhvr>
                                        <p:cTn dur="1000"/>
                                        <p:tgtEl>
                                          <p:spTgt spid="625"/>
                                        </p:tgtEl>
                                      </p:cBhvr>
                                    </p:animEffect>
                                  </p:childTnLst>
                                </p:cTn>
                              </p:par>
                            </p:childTnLst>
                          </p:cTn>
                        </p:par>
                        <p:par>
                          <p:cTn fill="hold">
                            <p:stCondLst>
                              <p:cond delay="1000"/>
                            </p:stCondLst>
                            <p:childTnLst>
                              <p:par>
                                <p:cTn fill="hold" nodeType="afterEffect" presetClass="entr" presetID="10" presetSubtype="0">
                                  <p:stCondLst>
                                    <p:cond delay="0"/>
                                  </p:stCondLst>
                                  <p:childTnLst>
                                    <p:set>
                                      <p:cBhvr>
                                        <p:cTn dur="1" fill="hold">
                                          <p:stCondLst>
                                            <p:cond delay="0"/>
                                          </p:stCondLst>
                                        </p:cTn>
                                        <p:tgtEl>
                                          <p:spTgt spid="627"/>
                                        </p:tgtEl>
                                        <p:attrNameLst>
                                          <p:attrName>style.visibility</p:attrName>
                                        </p:attrNameLst>
                                      </p:cBhvr>
                                      <p:to>
                                        <p:strVal val="visible"/>
                                      </p:to>
                                    </p:set>
                                    <p:animEffect filter="fade" transition="in">
                                      <p:cBhvr>
                                        <p:cTn dur="1000"/>
                                        <p:tgtEl>
                                          <p:spTgt spid="627"/>
                                        </p:tgtEl>
                                      </p:cBhvr>
                                    </p:animEffect>
                                  </p:childTnLst>
                                </p:cTn>
                              </p:par>
                              <p:par>
                                <p:cTn fill="hold" nodeType="withEffect" presetClass="entr" presetID="10" presetSubtype="0">
                                  <p:stCondLst>
                                    <p:cond delay="0"/>
                                  </p:stCondLst>
                                  <p:childTnLst>
                                    <p:set>
                                      <p:cBhvr>
                                        <p:cTn dur="1" fill="hold">
                                          <p:stCondLst>
                                            <p:cond delay="0"/>
                                          </p:stCondLst>
                                        </p:cTn>
                                        <p:tgtEl>
                                          <p:spTgt spid="628"/>
                                        </p:tgtEl>
                                        <p:attrNameLst>
                                          <p:attrName>style.visibility</p:attrName>
                                        </p:attrNameLst>
                                      </p:cBhvr>
                                      <p:to>
                                        <p:strVal val="visible"/>
                                      </p:to>
                                    </p:set>
                                    <p:animEffect filter="fade" transition="in">
                                      <p:cBhvr>
                                        <p:cTn dur="1000"/>
                                        <p:tgtEl>
                                          <p:spTgt spid="628"/>
                                        </p:tgtEl>
                                      </p:cBhvr>
                                    </p:animEffect>
                                  </p:childTnLst>
                                </p:cTn>
                              </p:par>
                              <p:par>
                                <p:cTn fill="hold" nodeType="withEffect" presetClass="entr" presetID="10" presetSubtype="0">
                                  <p:stCondLst>
                                    <p:cond delay="0"/>
                                  </p:stCondLst>
                                  <p:childTnLst>
                                    <p:set>
                                      <p:cBhvr>
                                        <p:cTn dur="1" fill="hold">
                                          <p:stCondLst>
                                            <p:cond delay="0"/>
                                          </p:stCondLst>
                                        </p:cTn>
                                        <p:tgtEl>
                                          <p:spTgt spid="626"/>
                                        </p:tgtEl>
                                        <p:attrNameLst>
                                          <p:attrName>style.visibility</p:attrName>
                                        </p:attrNameLst>
                                      </p:cBhvr>
                                      <p:to>
                                        <p:strVal val="visible"/>
                                      </p:to>
                                    </p:set>
                                    <p:animEffect filter="fade" transition="in">
                                      <p:cBhvr>
                                        <p:cTn dur="1000"/>
                                        <p:tgtEl>
                                          <p:spTgt spid="62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2" name="Shape 632"/>
        <p:cNvGrpSpPr/>
        <p:nvPr/>
      </p:nvGrpSpPr>
      <p:grpSpPr>
        <a:xfrm>
          <a:off x="0" y="0"/>
          <a:ext cx="0" cy="0"/>
          <a:chOff x="0" y="0"/>
          <a:chExt cx="0" cy="0"/>
        </a:xfrm>
      </p:grpSpPr>
      <p:sp>
        <p:nvSpPr>
          <p:cNvPr id="633" name="Google Shape;633;p73"/>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GEP - Galaxy Evolution Probe</a:t>
            </a:r>
            <a:endParaRPr/>
          </a:p>
        </p:txBody>
      </p:sp>
      <p:pic>
        <p:nvPicPr>
          <p:cNvPr id="634" name="Google Shape;634;p73"/>
          <p:cNvPicPr preferRelativeResize="0"/>
          <p:nvPr/>
        </p:nvPicPr>
        <p:blipFill rotWithShape="1">
          <a:blip r:embed="rId3">
            <a:alphaModFix/>
          </a:blip>
          <a:srcRect b="4120" l="30041" r="38343" t="48018"/>
          <a:stretch/>
        </p:blipFill>
        <p:spPr>
          <a:xfrm>
            <a:off x="2746249" y="2898400"/>
            <a:ext cx="2890776" cy="1772500"/>
          </a:xfrm>
          <a:prstGeom prst="rect">
            <a:avLst/>
          </a:prstGeom>
          <a:noFill/>
          <a:ln cap="flat" cmpd="sng" w="9525">
            <a:solidFill>
              <a:srgbClr val="B7B7B7"/>
            </a:solidFill>
            <a:prstDash val="solid"/>
            <a:round/>
            <a:headEnd len="sm" w="sm" type="none"/>
            <a:tailEnd len="sm" w="sm" type="none"/>
          </a:ln>
        </p:spPr>
      </p:pic>
      <p:pic>
        <p:nvPicPr>
          <p:cNvPr id="635" name="Google Shape;635;p73"/>
          <p:cNvPicPr preferRelativeResize="0"/>
          <p:nvPr/>
        </p:nvPicPr>
        <p:blipFill rotWithShape="1">
          <a:blip r:embed="rId4">
            <a:alphaModFix/>
          </a:blip>
          <a:srcRect b="33537" l="0" r="0" t="0"/>
          <a:stretch/>
        </p:blipFill>
        <p:spPr>
          <a:xfrm>
            <a:off x="1681213" y="38025"/>
            <a:ext cx="5598974" cy="277125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afterEffect" presetClass="entr" presetID="10" presetSubtype="0">
                                  <p:stCondLst>
                                    <p:cond delay="0"/>
                                  </p:stCondLst>
                                  <p:childTnLst>
                                    <p:set>
                                      <p:cBhvr>
                                        <p:cTn dur="1" fill="hold">
                                          <p:stCondLst>
                                            <p:cond delay="0"/>
                                          </p:stCondLst>
                                        </p:cTn>
                                        <p:tgtEl>
                                          <p:spTgt spid="634"/>
                                        </p:tgtEl>
                                        <p:attrNameLst>
                                          <p:attrName>style.visibility</p:attrName>
                                        </p:attrNameLst>
                                      </p:cBhvr>
                                      <p:to>
                                        <p:strVal val="visible"/>
                                      </p:to>
                                    </p:set>
                                    <p:animEffect filter="fade" transition="in">
                                      <p:cBhvr>
                                        <p:cTn dur="1000"/>
                                        <p:tgtEl>
                                          <p:spTgt spid="634"/>
                                        </p:tgtEl>
                                      </p:cBhvr>
                                    </p:animEffect>
                                  </p:childTnLst>
                                </p:cTn>
                              </p:par>
                            </p:childTnLst>
                          </p:cTn>
                        </p:par>
                        <p:par>
                          <p:cTn fill="hold">
                            <p:stCondLst>
                              <p:cond delay="1000"/>
                            </p:stCondLst>
                            <p:childTnLst>
                              <p:par>
                                <p:cTn fill="hold" nodeType="afterEffect" presetClass="entr" presetID="10" presetSubtype="0">
                                  <p:stCondLst>
                                    <p:cond delay="0"/>
                                  </p:stCondLst>
                                  <p:childTnLst>
                                    <p:set>
                                      <p:cBhvr>
                                        <p:cTn dur="1" fill="hold">
                                          <p:stCondLst>
                                            <p:cond delay="0"/>
                                          </p:stCondLst>
                                        </p:cTn>
                                        <p:tgtEl>
                                          <p:spTgt spid="635"/>
                                        </p:tgtEl>
                                        <p:attrNameLst>
                                          <p:attrName>style.visibility</p:attrName>
                                        </p:attrNameLst>
                                      </p:cBhvr>
                                      <p:to>
                                        <p:strVal val="visible"/>
                                      </p:to>
                                    </p:set>
                                    <p:animEffect filter="fade" transition="in">
                                      <p:cBhvr>
                                        <p:cTn dur="1000"/>
                                        <p:tgtEl>
                                          <p:spTgt spid="63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 name="Shape 99"/>
        <p:cNvGrpSpPr/>
        <p:nvPr/>
      </p:nvGrpSpPr>
      <p:grpSpPr>
        <a:xfrm>
          <a:off x="0" y="0"/>
          <a:ext cx="0" cy="0"/>
          <a:chOff x="0" y="0"/>
          <a:chExt cx="0" cy="0"/>
        </a:xfrm>
      </p:grpSpPr>
      <p:sp>
        <p:nvSpPr>
          <p:cNvPr id="100" name="Google Shape;100;p20"/>
          <p:cNvSpPr txBox="1"/>
          <p:nvPr>
            <p:ph type="title"/>
          </p:nvPr>
        </p:nvSpPr>
        <p:spPr>
          <a:xfrm>
            <a:off x="311700" y="1179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NASA’s Missions in Developments or Under Study</a:t>
            </a:r>
            <a:endParaRPr/>
          </a:p>
        </p:txBody>
      </p:sp>
      <p:sp>
        <p:nvSpPr>
          <p:cNvPr id="101" name="Google Shape;101;p20"/>
          <p:cNvSpPr txBox="1"/>
          <p:nvPr/>
        </p:nvSpPr>
        <p:spPr>
          <a:xfrm>
            <a:off x="464050" y="690625"/>
            <a:ext cx="8459400" cy="919200"/>
          </a:xfrm>
          <a:prstGeom prst="rect">
            <a:avLst/>
          </a:prstGeom>
          <a:noFill/>
          <a:ln>
            <a:noFill/>
          </a:ln>
        </p:spPr>
        <p:txBody>
          <a:bodyPr anchorCtr="0" anchor="t" bIns="45700" lIns="91425" spcFirstLastPara="1" rIns="91425" wrap="square" tIns="45700">
            <a:noAutofit/>
          </a:bodyPr>
          <a:lstStyle/>
          <a:p>
            <a:pPr indent="-342900" lvl="0" marL="342900" rtl="0" algn="l">
              <a:lnSpc>
                <a:spcPct val="80000"/>
              </a:lnSpc>
              <a:spcBef>
                <a:spcPts val="0"/>
              </a:spcBef>
              <a:spcAft>
                <a:spcPts val="0"/>
              </a:spcAft>
              <a:buClr>
                <a:srgbClr val="EFEFEF"/>
              </a:buClr>
              <a:buSzPts val="1700"/>
              <a:buFont typeface="Noto Sans Symbols"/>
              <a:buChar char="🞆"/>
            </a:pPr>
            <a:r>
              <a:rPr lang="en" sz="2000">
                <a:solidFill>
                  <a:srgbClr val="EFEFEF"/>
                </a:solidFill>
                <a:latin typeface="Tahoma"/>
                <a:ea typeface="Tahoma"/>
                <a:cs typeface="Tahoma"/>
                <a:sym typeface="Tahoma"/>
              </a:rPr>
              <a:t>NASA’s astrophysics program</a:t>
            </a:r>
            <a:endParaRPr sz="3200">
              <a:solidFill>
                <a:srgbClr val="EFEFEF"/>
              </a:solidFill>
              <a:latin typeface="Tahoma"/>
              <a:ea typeface="Tahoma"/>
              <a:cs typeface="Tahoma"/>
              <a:sym typeface="Tahoma"/>
            </a:endParaRPr>
          </a:p>
          <a:p>
            <a:pPr indent="-285750" lvl="1" marL="742950" rtl="0" algn="l">
              <a:lnSpc>
                <a:spcPct val="80000"/>
              </a:lnSpc>
              <a:spcBef>
                <a:spcPts val="350"/>
              </a:spcBef>
              <a:spcAft>
                <a:spcPts val="0"/>
              </a:spcAft>
              <a:buClr>
                <a:srgbClr val="EFEFEF"/>
              </a:buClr>
              <a:buSzPts val="1488"/>
              <a:buFont typeface="Noto Sans Symbols"/>
              <a:buChar char="◉"/>
            </a:pPr>
            <a:r>
              <a:rPr b="1" lang="en" sz="1750">
                <a:solidFill>
                  <a:srgbClr val="FFFF00"/>
                </a:solidFill>
                <a:latin typeface="Tahoma"/>
                <a:ea typeface="Tahoma"/>
                <a:cs typeface="Tahoma"/>
                <a:sym typeface="Tahoma"/>
              </a:rPr>
              <a:t>Large (Flagship)</a:t>
            </a:r>
            <a:r>
              <a:rPr lang="en" sz="1750">
                <a:solidFill>
                  <a:srgbClr val="EFEFEF"/>
                </a:solidFill>
                <a:latin typeface="Tahoma"/>
                <a:ea typeface="Tahoma"/>
                <a:cs typeface="Tahoma"/>
                <a:sym typeface="Tahoma"/>
              </a:rPr>
              <a:t> missions, Medium (probe) &amp; small (Explorer) missions</a:t>
            </a:r>
            <a:endParaRPr sz="2800">
              <a:solidFill>
                <a:srgbClr val="EFEFEF"/>
              </a:solidFill>
              <a:latin typeface="Tahoma"/>
              <a:ea typeface="Tahoma"/>
              <a:cs typeface="Tahoma"/>
              <a:sym typeface="Tahoma"/>
            </a:endParaRPr>
          </a:p>
          <a:p>
            <a:pPr indent="-191293" lvl="1" marL="742950" rtl="0" algn="l">
              <a:lnSpc>
                <a:spcPct val="80000"/>
              </a:lnSpc>
              <a:spcBef>
                <a:spcPts val="350"/>
              </a:spcBef>
              <a:spcAft>
                <a:spcPts val="0"/>
              </a:spcAft>
              <a:buNone/>
            </a:pPr>
            <a:r>
              <a:t/>
            </a:r>
            <a:endParaRPr sz="1750">
              <a:solidFill>
                <a:srgbClr val="EFEFEF"/>
              </a:solidFill>
              <a:latin typeface="Tahoma"/>
              <a:ea typeface="Tahoma"/>
              <a:cs typeface="Tahoma"/>
              <a:sym typeface="Tahoma"/>
            </a:endParaRPr>
          </a:p>
        </p:txBody>
      </p:sp>
      <p:pic>
        <p:nvPicPr>
          <p:cNvPr id="102" name="Google Shape;102;p20"/>
          <p:cNvPicPr preferRelativeResize="0"/>
          <p:nvPr/>
        </p:nvPicPr>
        <p:blipFill rotWithShape="1">
          <a:blip r:embed="rId3">
            <a:alphaModFix/>
          </a:blip>
          <a:srcRect b="0" l="0" r="0" t="0"/>
          <a:stretch/>
        </p:blipFill>
        <p:spPr>
          <a:xfrm>
            <a:off x="620925" y="1335901"/>
            <a:ext cx="7910483" cy="3807601"/>
          </a:xfrm>
          <a:prstGeom prst="rect">
            <a:avLst/>
          </a:prstGeom>
          <a:noFill/>
          <a:ln>
            <a:noFill/>
          </a:ln>
        </p:spPr>
      </p:pic>
      <p:sp>
        <p:nvSpPr>
          <p:cNvPr id="103" name="Google Shape;103;p20"/>
          <p:cNvSpPr/>
          <p:nvPr/>
        </p:nvSpPr>
        <p:spPr>
          <a:xfrm>
            <a:off x="641100" y="1355875"/>
            <a:ext cx="1879200" cy="1812600"/>
          </a:xfrm>
          <a:prstGeom prst="rect">
            <a:avLst/>
          </a:prstGeom>
          <a:noFill/>
          <a:ln cap="flat" cmpd="sng" w="76200">
            <a:solidFill>
              <a:srgbClr val="FFFF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4" name="Google Shape;104;p20"/>
          <p:cNvSpPr/>
          <p:nvPr/>
        </p:nvSpPr>
        <p:spPr>
          <a:xfrm>
            <a:off x="4572000" y="3235075"/>
            <a:ext cx="1915800" cy="1879200"/>
          </a:xfrm>
          <a:prstGeom prst="rect">
            <a:avLst/>
          </a:prstGeom>
          <a:noFill/>
          <a:ln cap="flat" cmpd="sng" w="76200">
            <a:solidFill>
              <a:srgbClr val="FFFF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5" name="Google Shape;105;p20"/>
          <p:cNvSpPr/>
          <p:nvPr/>
        </p:nvSpPr>
        <p:spPr>
          <a:xfrm>
            <a:off x="6559275" y="1335900"/>
            <a:ext cx="1972200" cy="1879200"/>
          </a:xfrm>
          <a:prstGeom prst="rect">
            <a:avLst/>
          </a:prstGeom>
          <a:noFill/>
          <a:ln cap="flat" cmpd="sng" w="76200">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6" name="Google Shape;106;p20"/>
          <p:cNvSpPr/>
          <p:nvPr/>
        </p:nvSpPr>
        <p:spPr>
          <a:xfrm>
            <a:off x="6559275" y="3235075"/>
            <a:ext cx="1972200" cy="1879200"/>
          </a:xfrm>
          <a:prstGeom prst="rect">
            <a:avLst/>
          </a:prstGeom>
          <a:noFill/>
          <a:ln cap="flat" cmpd="sng" w="76200">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7" name="Google Shape;107;p20"/>
          <p:cNvSpPr/>
          <p:nvPr/>
        </p:nvSpPr>
        <p:spPr>
          <a:xfrm>
            <a:off x="641100" y="3235075"/>
            <a:ext cx="1879200" cy="1879200"/>
          </a:xfrm>
          <a:prstGeom prst="rect">
            <a:avLst/>
          </a:prstGeom>
          <a:noFill/>
          <a:ln cap="flat" cmpd="sng" w="76200">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3"/>
                                        </p:tgtEl>
                                        <p:attrNameLst>
                                          <p:attrName>style.visibility</p:attrName>
                                        </p:attrNameLst>
                                      </p:cBhvr>
                                      <p:to>
                                        <p:strVal val="visible"/>
                                      </p:to>
                                    </p:set>
                                    <p:animEffect filter="fade" transition="in">
                                      <p:cBhvr>
                                        <p:cTn dur="1000"/>
                                        <p:tgtEl>
                                          <p:spTgt spid="103"/>
                                        </p:tgtEl>
                                      </p:cBhvr>
                                    </p:animEffect>
                                  </p:childTnLst>
                                </p:cTn>
                              </p:par>
                              <p:par>
                                <p:cTn fill="hold" nodeType="withEffect" presetClass="entr" presetID="10" presetSubtype="0">
                                  <p:stCondLst>
                                    <p:cond delay="0"/>
                                  </p:stCondLst>
                                  <p:childTnLst>
                                    <p:set>
                                      <p:cBhvr>
                                        <p:cTn dur="1" fill="hold">
                                          <p:stCondLst>
                                            <p:cond delay="0"/>
                                          </p:stCondLst>
                                        </p:cTn>
                                        <p:tgtEl>
                                          <p:spTgt spid="104"/>
                                        </p:tgtEl>
                                        <p:attrNameLst>
                                          <p:attrName>style.visibility</p:attrName>
                                        </p:attrNameLst>
                                      </p:cBhvr>
                                      <p:to>
                                        <p:strVal val="visible"/>
                                      </p:to>
                                    </p:set>
                                    <p:animEffect filter="fade" transition="in">
                                      <p:cBhvr>
                                        <p:cTn dur="1000"/>
                                        <p:tgtEl>
                                          <p:spTgt spid="10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5"/>
                                        </p:tgtEl>
                                        <p:attrNameLst>
                                          <p:attrName>style.visibility</p:attrName>
                                        </p:attrNameLst>
                                      </p:cBhvr>
                                      <p:to>
                                        <p:strVal val="visible"/>
                                      </p:to>
                                    </p:set>
                                    <p:animEffect filter="fade" transition="in">
                                      <p:cBhvr>
                                        <p:cTn dur="1000"/>
                                        <p:tgtEl>
                                          <p:spTgt spid="105"/>
                                        </p:tgtEl>
                                      </p:cBhvr>
                                    </p:animEffect>
                                  </p:childTnLst>
                                </p:cTn>
                              </p:par>
                              <p:par>
                                <p:cTn fill="hold" nodeType="withEffect" presetClass="entr" presetID="10" presetSubtype="0">
                                  <p:stCondLst>
                                    <p:cond delay="0"/>
                                  </p:stCondLst>
                                  <p:childTnLst>
                                    <p:set>
                                      <p:cBhvr>
                                        <p:cTn dur="1" fill="hold">
                                          <p:stCondLst>
                                            <p:cond delay="0"/>
                                          </p:stCondLst>
                                        </p:cTn>
                                        <p:tgtEl>
                                          <p:spTgt spid="106"/>
                                        </p:tgtEl>
                                        <p:attrNameLst>
                                          <p:attrName>style.visibility</p:attrName>
                                        </p:attrNameLst>
                                      </p:cBhvr>
                                      <p:to>
                                        <p:strVal val="visible"/>
                                      </p:to>
                                    </p:set>
                                    <p:animEffect filter="fade" transition="in">
                                      <p:cBhvr>
                                        <p:cTn dur="1000"/>
                                        <p:tgtEl>
                                          <p:spTgt spid="106"/>
                                        </p:tgtEl>
                                      </p:cBhvr>
                                    </p:animEffect>
                                  </p:childTnLst>
                                </p:cTn>
                              </p:par>
                              <p:par>
                                <p:cTn fill="hold" nodeType="withEffect" presetClass="entr" presetID="10" presetSubtype="0">
                                  <p:stCondLst>
                                    <p:cond delay="0"/>
                                  </p:stCondLst>
                                  <p:childTnLst>
                                    <p:set>
                                      <p:cBhvr>
                                        <p:cTn dur="1" fill="hold">
                                          <p:stCondLst>
                                            <p:cond delay="0"/>
                                          </p:stCondLst>
                                        </p:cTn>
                                        <p:tgtEl>
                                          <p:spTgt spid="107"/>
                                        </p:tgtEl>
                                        <p:attrNameLst>
                                          <p:attrName>style.visibility</p:attrName>
                                        </p:attrNameLst>
                                      </p:cBhvr>
                                      <p:to>
                                        <p:strVal val="visible"/>
                                      </p:to>
                                    </p:set>
                                    <p:animEffect filter="fade" transition="in">
                                      <p:cBhvr>
                                        <p:cTn dur="1000"/>
                                        <p:tgtEl>
                                          <p:spTgt spid="10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9" name="Shape 639"/>
        <p:cNvGrpSpPr/>
        <p:nvPr/>
      </p:nvGrpSpPr>
      <p:grpSpPr>
        <a:xfrm>
          <a:off x="0" y="0"/>
          <a:ext cx="0" cy="0"/>
          <a:chOff x="0" y="0"/>
          <a:chExt cx="0" cy="0"/>
        </a:xfrm>
      </p:grpSpPr>
      <p:sp>
        <p:nvSpPr>
          <p:cNvPr id="640" name="Google Shape;640;p7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Keywords</a:t>
            </a:r>
            <a:endParaRPr/>
          </a:p>
        </p:txBody>
      </p:sp>
      <p:sp>
        <p:nvSpPr>
          <p:cNvPr id="641" name="Google Shape;641;p74"/>
          <p:cNvSpPr txBox="1"/>
          <p:nvPr>
            <p:ph idx="1" type="body"/>
          </p:nvPr>
        </p:nvSpPr>
        <p:spPr>
          <a:xfrm>
            <a:off x="311700" y="1152475"/>
            <a:ext cx="41007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Habitable world</a:t>
            </a:r>
            <a:endParaRPr/>
          </a:p>
          <a:p>
            <a:pPr indent="-317500" lvl="1" marL="914400" rtl="0" algn="l">
              <a:spcBef>
                <a:spcPts val="1600"/>
              </a:spcBef>
              <a:spcAft>
                <a:spcPts val="0"/>
              </a:spcAft>
              <a:buSzPts val="1400"/>
              <a:buChar char="○"/>
            </a:pPr>
            <a:r>
              <a:rPr lang="en"/>
              <a:t>Coronagraph / Starshade</a:t>
            </a:r>
            <a:endParaRPr/>
          </a:p>
          <a:p>
            <a:pPr indent="-317500" lvl="1" marL="914400" rtl="0" algn="l">
              <a:spcBef>
                <a:spcPts val="1600"/>
              </a:spcBef>
              <a:spcAft>
                <a:spcPts val="0"/>
              </a:spcAft>
              <a:buSzPts val="1400"/>
              <a:buChar char="○"/>
            </a:pPr>
            <a:r>
              <a:rPr lang="en"/>
              <a:t>Direct Imaging / Spectrograph</a:t>
            </a:r>
            <a:endParaRPr/>
          </a:p>
          <a:p>
            <a:pPr indent="-342900" lvl="0" marL="457200" rtl="0" algn="l">
              <a:spcBef>
                <a:spcPts val="1600"/>
              </a:spcBef>
              <a:spcAft>
                <a:spcPts val="0"/>
              </a:spcAft>
              <a:buSzPts val="1800"/>
              <a:buChar char="●"/>
            </a:pPr>
            <a:r>
              <a:rPr lang="en"/>
              <a:t>Survey Capability</a:t>
            </a:r>
            <a:endParaRPr/>
          </a:p>
          <a:p>
            <a:pPr indent="-317500" lvl="1" marL="914400" rtl="0" algn="l">
              <a:spcBef>
                <a:spcPts val="1600"/>
              </a:spcBef>
              <a:spcAft>
                <a:spcPts val="0"/>
              </a:spcAft>
              <a:buSzPts val="1400"/>
              <a:buChar char="○"/>
            </a:pPr>
            <a:r>
              <a:rPr lang="en"/>
              <a:t>Large FOV</a:t>
            </a:r>
            <a:endParaRPr/>
          </a:p>
          <a:p>
            <a:pPr indent="-317500" lvl="1" marL="914400" rtl="0" algn="l">
              <a:spcBef>
                <a:spcPts val="1600"/>
              </a:spcBef>
              <a:spcAft>
                <a:spcPts val="0"/>
              </a:spcAft>
              <a:buSzPts val="1400"/>
              <a:buChar char="○"/>
            </a:pPr>
            <a:r>
              <a:rPr lang="en"/>
              <a:t>Multibands</a:t>
            </a:r>
            <a:endParaRPr/>
          </a:p>
          <a:p>
            <a:pPr indent="-317500" lvl="1" marL="914400" rtl="0" algn="l">
              <a:spcBef>
                <a:spcPts val="1600"/>
              </a:spcBef>
              <a:spcAft>
                <a:spcPts val="1600"/>
              </a:spcAft>
              <a:buSzPts val="1400"/>
              <a:buChar char="○"/>
            </a:pPr>
            <a:r>
              <a:rPr lang="en"/>
              <a:t>MOS w/ Micro Shutter Array</a:t>
            </a:r>
            <a:endParaRPr/>
          </a:p>
        </p:txBody>
      </p:sp>
      <p:sp>
        <p:nvSpPr>
          <p:cNvPr id="642" name="Google Shape;642;p74"/>
          <p:cNvSpPr txBox="1"/>
          <p:nvPr>
            <p:ph idx="1" type="body"/>
          </p:nvPr>
        </p:nvSpPr>
        <p:spPr>
          <a:xfrm>
            <a:off x="4731600" y="1152475"/>
            <a:ext cx="41007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Deployable</a:t>
            </a:r>
            <a:endParaRPr/>
          </a:p>
          <a:p>
            <a:pPr indent="-317500" lvl="1" marL="914400" rtl="0" algn="l">
              <a:spcBef>
                <a:spcPts val="0"/>
              </a:spcBef>
              <a:spcAft>
                <a:spcPts val="0"/>
              </a:spcAft>
              <a:buSzPts val="1400"/>
              <a:buChar char="○"/>
            </a:pPr>
            <a:r>
              <a:rPr lang="en"/>
              <a:t>segmented wavefront control</a:t>
            </a:r>
            <a:endParaRPr/>
          </a:p>
          <a:p>
            <a:pPr indent="-317500" lvl="1" marL="914400" rtl="0" algn="l">
              <a:spcBef>
                <a:spcPts val="0"/>
              </a:spcBef>
              <a:spcAft>
                <a:spcPts val="0"/>
              </a:spcAft>
              <a:buSzPts val="1400"/>
              <a:buChar char="○"/>
            </a:pPr>
            <a:r>
              <a:rPr lang="en"/>
              <a:t>Sunshade / Starshade</a:t>
            </a:r>
            <a:endParaRPr/>
          </a:p>
          <a:p>
            <a:pPr indent="-317500" lvl="1" marL="914400" rtl="0" algn="l">
              <a:spcBef>
                <a:spcPts val="0"/>
              </a:spcBef>
              <a:spcAft>
                <a:spcPts val="0"/>
              </a:spcAft>
              <a:buSzPts val="1400"/>
              <a:buChar char="○"/>
            </a:pPr>
            <a:r>
              <a:rPr lang="en"/>
              <a:t>c.f., launch fairing is also getting larger</a:t>
            </a:r>
            <a:endParaRPr/>
          </a:p>
          <a:p>
            <a:pPr indent="-342900" lvl="0" marL="457200" rtl="0" algn="l">
              <a:spcBef>
                <a:spcPts val="0"/>
              </a:spcBef>
              <a:spcAft>
                <a:spcPts val="0"/>
              </a:spcAft>
              <a:buSzPts val="1800"/>
              <a:buChar char="●"/>
            </a:pPr>
            <a:r>
              <a:rPr lang="en"/>
              <a:t>Cold</a:t>
            </a:r>
            <a:endParaRPr/>
          </a:p>
          <a:p>
            <a:pPr indent="-317500" lvl="1" marL="914400" rtl="0" algn="l">
              <a:spcBef>
                <a:spcPts val="0"/>
              </a:spcBef>
              <a:spcAft>
                <a:spcPts val="0"/>
              </a:spcAft>
              <a:buSzPts val="1400"/>
              <a:buChar char="○"/>
            </a:pPr>
            <a:r>
              <a:rPr lang="en"/>
              <a:t>Sunshade</a:t>
            </a:r>
            <a:endParaRPr/>
          </a:p>
          <a:p>
            <a:pPr indent="-317500" lvl="1" marL="914400" rtl="0" algn="l">
              <a:spcBef>
                <a:spcPts val="0"/>
              </a:spcBef>
              <a:spcAft>
                <a:spcPts val="0"/>
              </a:spcAft>
              <a:buSzPts val="1400"/>
              <a:buChar char="○"/>
            </a:pPr>
            <a:r>
              <a:rPr lang="en"/>
              <a:t>Most of the missions will be at Sun-Earth L2 point.</a:t>
            </a:r>
            <a:endParaRPr/>
          </a:p>
          <a:p>
            <a:pPr indent="-342900" lvl="0" marL="457200" rtl="0" algn="l">
              <a:spcBef>
                <a:spcPts val="0"/>
              </a:spcBef>
              <a:spcAft>
                <a:spcPts val="0"/>
              </a:spcAft>
              <a:buSzPts val="1800"/>
              <a:buChar char="●"/>
            </a:pPr>
            <a:r>
              <a:rPr lang="en"/>
              <a:t>High Contrast Coronagraph</a:t>
            </a:r>
            <a:endParaRPr/>
          </a:p>
          <a:p>
            <a:pPr indent="-317500" lvl="1" marL="914400" rtl="0" algn="l">
              <a:spcBef>
                <a:spcPts val="0"/>
              </a:spcBef>
              <a:spcAft>
                <a:spcPts val="0"/>
              </a:spcAft>
              <a:buSzPts val="1400"/>
              <a:buChar char="○"/>
            </a:pPr>
            <a:r>
              <a:rPr lang="en"/>
              <a:t>Active control of wavefront (</a:t>
            </a:r>
            <a:r>
              <a:rPr lang="en"/>
              <a:t>Deformable Mirror)</a:t>
            </a:r>
            <a:endParaRPr/>
          </a:p>
        </p:txBody>
      </p:sp>
    </p:spTree>
  </p:cSld>
  <p:clrMapOvr>
    <a:masterClrMapping/>
  </p:clrMapOvr>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6" name="Shape 646"/>
        <p:cNvGrpSpPr/>
        <p:nvPr/>
      </p:nvGrpSpPr>
      <p:grpSpPr>
        <a:xfrm>
          <a:off x="0" y="0"/>
          <a:ext cx="0" cy="0"/>
          <a:chOff x="0" y="0"/>
          <a:chExt cx="0" cy="0"/>
        </a:xfrm>
      </p:grpSpPr>
      <p:sp>
        <p:nvSpPr>
          <p:cNvPr id="647" name="Google Shape;647;p75"/>
          <p:cNvSpPr txBox="1"/>
          <p:nvPr>
            <p:ph type="title"/>
          </p:nvPr>
        </p:nvSpPr>
        <p:spPr>
          <a:xfrm>
            <a:off x="671250" y="2141250"/>
            <a:ext cx="7852200" cy="8610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감사합니다</a:t>
            </a:r>
            <a:endParaRPr/>
          </a:p>
        </p:txBody>
      </p:sp>
    </p:spTree>
  </p:cSld>
  <p:clrMapOvr>
    <a:masterClrMapping/>
  </p:clrMapOvr>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51" name="Shape 651"/>
        <p:cNvGrpSpPr/>
        <p:nvPr/>
      </p:nvGrpSpPr>
      <p:grpSpPr>
        <a:xfrm>
          <a:off x="0" y="0"/>
          <a:ext cx="0" cy="0"/>
          <a:chOff x="0" y="0"/>
          <a:chExt cx="0" cy="0"/>
        </a:xfrm>
      </p:grpSpPr>
      <p:pic>
        <p:nvPicPr>
          <p:cNvPr id="652" name="Google Shape;652;p76"/>
          <p:cNvPicPr preferRelativeResize="0"/>
          <p:nvPr/>
        </p:nvPicPr>
        <p:blipFill>
          <a:blip r:embed="rId3">
            <a:alphaModFix/>
          </a:blip>
          <a:stretch>
            <a:fillRect/>
          </a:stretch>
        </p:blipFill>
        <p:spPr>
          <a:xfrm>
            <a:off x="1305450" y="1355500"/>
            <a:ext cx="6533100" cy="3722350"/>
          </a:xfrm>
          <a:prstGeom prst="rect">
            <a:avLst/>
          </a:prstGeom>
          <a:noFill/>
          <a:ln>
            <a:noFill/>
          </a:ln>
        </p:spPr>
      </p:pic>
      <p:sp>
        <p:nvSpPr>
          <p:cNvPr id="653" name="Google Shape;653;p76"/>
          <p:cNvSpPr txBox="1"/>
          <p:nvPr>
            <p:ph type="title"/>
          </p:nvPr>
        </p:nvSpPr>
        <p:spPr>
          <a:xfrm>
            <a:off x="311700" y="2244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The 2014 NASA Visionary Roadmap</a:t>
            </a:r>
            <a:endParaRPr/>
          </a:p>
        </p:txBody>
      </p:sp>
      <p:sp>
        <p:nvSpPr>
          <p:cNvPr id="654" name="Google Shape;654;p76"/>
          <p:cNvSpPr txBox="1"/>
          <p:nvPr>
            <p:ph idx="1" type="body"/>
          </p:nvPr>
        </p:nvSpPr>
        <p:spPr>
          <a:xfrm>
            <a:off x="311700" y="890050"/>
            <a:ext cx="8520600" cy="36789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Clr>
                <a:schemeClr val="dk1"/>
              </a:buClr>
              <a:buSzPts val="1100"/>
              <a:buFont typeface="Arial"/>
              <a:buNone/>
            </a:pPr>
            <a:r>
              <a:rPr b="1" lang="en"/>
              <a:t>“Enduring Quests, Daring Visions”</a:t>
            </a:r>
            <a:endParaRPr b="1"/>
          </a:p>
        </p:txBody>
      </p:sp>
      <p:sp>
        <p:nvSpPr>
          <p:cNvPr id="655" name="Google Shape;655;p76"/>
          <p:cNvSpPr/>
          <p:nvPr/>
        </p:nvSpPr>
        <p:spPr>
          <a:xfrm>
            <a:off x="2785450" y="1635900"/>
            <a:ext cx="2859000" cy="449400"/>
          </a:xfrm>
          <a:prstGeom prst="rect">
            <a:avLst/>
          </a:prstGeom>
          <a:noFill/>
          <a:ln cap="flat" cmpd="sng" w="76200">
            <a:solidFill>
              <a:srgbClr val="FFFF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6" name="Google Shape;656;p76"/>
          <p:cNvSpPr/>
          <p:nvPr/>
        </p:nvSpPr>
        <p:spPr>
          <a:xfrm>
            <a:off x="3920250" y="1635900"/>
            <a:ext cx="1724100" cy="449400"/>
          </a:xfrm>
          <a:prstGeom prst="rect">
            <a:avLst/>
          </a:prstGeom>
          <a:noFill/>
          <a:ln cap="flat" cmpd="sng" w="76200">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55"/>
                                        </p:tgtEl>
                                        <p:attrNameLst>
                                          <p:attrName>style.visibility</p:attrName>
                                        </p:attrNameLst>
                                      </p:cBhvr>
                                      <p:to>
                                        <p:strVal val="visible"/>
                                      </p:to>
                                    </p:set>
                                    <p:animEffect filter="fade" transition="in">
                                      <p:cBhvr>
                                        <p:cTn dur="1000"/>
                                        <p:tgtEl>
                                          <p:spTgt spid="65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56"/>
                                        </p:tgtEl>
                                        <p:attrNameLst>
                                          <p:attrName>style.visibility</p:attrName>
                                        </p:attrNameLst>
                                      </p:cBhvr>
                                      <p:to>
                                        <p:strVal val="visible"/>
                                      </p:to>
                                    </p:set>
                                    <p:animEffect filter="fade" transition="in">
                                      <p:cBhvr>
                                        <p:cTn dur="1000"/>
                                        <p:tgtEl>
                                          <p:spTgt spid="656"/>
                                        </p:tgtEl>
                                      </p:cBhvr>
                                    </p:animEffect>
                                  </p:childTnLst>
                                </p:cTn>
                              </p:par>
                              <p:par>
                                <p:cTn fill="hold" nodeType="withEffect" presetClass="exit" presetID="10" presetSubtype="0">
                                  <p:stCondLst>
                                    <p:cond delay="0"/>
                                  </p:stCondLst>
                                  <p:childTnLst>
                                    <p:animEffect filter="fade" transition="out">
                                      <p:cBhvr>
                                        <p:cTn dur="1000"/>
                                        <p:tgtEl>
                                          <p:spTgt spid="655"/>
                                        </p:tgtEl>
                                      </p:cBhvr>
                                    </p:animEffect>
                                    <p:set>
                                      <p:cBhvr>
                                        <p:cTn dur="1" fill="hold">
                                          <p:stCondLst>
                                            <p:cond delay="1000"/>
                                          </p:stCondLst>
                                        </p:cTn>
                                        <p:tgtEl>
                                          <p:spTgt spid="655"/>
                                        </p:tgtEl>
                                        <p:attrNameLst>
                                          <p:attrName>style.visibility</p:attrName>
                                        </p:attrNameLst>
                                      </p:cBhvr>
                                      <p:to>
                                        <p:strVal val="hidden"/>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1" name="Shape 111"/>
        <p:cNvGrpSpPr/>
        <p:nvPr/>
      </p:nvGrpSpPr>
      <p:grpSpPr>
        <a:xfrm>
          <a:off x="0" y="0"/>
          <a:ext cx="0" cy="0"/>
          <a:chOff x="0" y="0"/>
          <a:chExt cx="0" cy="0"/>
        </a:xfrm>
      </p:grpSpPr>
      <p:sp>
        <p:nvSpPr>
          <p:cNvPr id="112" name="Google Shape;112;p21"/>
          <p:cNvSpPr txBox="1"/>
          <p:nvPr>
            <p:ph type="title"/>
          </p:nvPr>
        </p:nvSpPr>
        <p:spPr>
          <a:xfrm>
            <a:off x="671250" y="2141250"/>
            <a:ext cx="7852200" cy="8610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Astro2020 : NASA</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6" name="Shape 116"/>
        <p:cNvGrpSpPr/>
        <p:nvPr/>
      </p:nvGrpSpPr>
      <p:grpSpPr>
        <a:xfrm>
          <a:off x="0" y="0"/>
          <a:ext cx="0" cy="0"/>
          <a:chOff x="0" y="0"/>
          <a:chExt cx="0" cy="0"/>
        </a:xfrm>
      </p:grpSpPr>
      <p:sp>
        <p:nvSpPr>
          <p:cNvPr id="117" name="Google Shape;117;p22"/>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Four</a:t>
            </a:r>
            <a:r>
              <a:rPr lang="en"/>
              <a:t> Large mission concepts</a:t>
            </a:r>
            <a:endParaRPr/>
          </a:p>
        </p:txBody>
      </p:sp>
      <p:pic>
        <p:nvPicPr>
          <p:cNvPr id="118" name="Google Shape;118;p22"/>
          <p:cNvPicPr preferRelativeResize="0"/>
          <p:nvPr/>
        </p:nvPicPr>
        <p:blipFill>
          <a:blip r:embed="rId3">
            <a:alphaModFix/>
          </a:blip>
          <a:stretch>
            <a:fillRect/>
          </a:stretch>
        </p:blipFill>
        <p:spPr>
          <a:xfrm>
            <a:off x="0" y="1127450"/>
            <a:ext cx="9144001" cy="3691010"/>
          </a:xfrm>
          <a:prstGeom prst="rect">
            <a:avLst/>
          </a:prstGeom>
          <a:noFill/>
          <a:ln>
            <a:noFill/>
          </a:ln>
        </p:spPr>
      </p:pic>
      <p:sp>
        <p:nvSpPr>
          <p:cNvPr id="119" name="Google Shape;119;p22"/>
          <p:cNvSpPr txBox="1"/>
          <p:nvPr/>
        </p:nvSpPr>
        <p:spPr>
          <a:xfrm>
            <a:off x="395575" y="4610025"/>
            <a:ext cx="8436600" cy="486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t>GW &amp; CMP-pol surveyors are not proposed for Astro2020.</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3" name="Shape 123"/>
        <p:cNvGrpSpPr/>
        <p:nvPr/>
      </p:nvGrpSpPr>
      <p:grpSpPr>
        <a:xfrm>
          <a:off x="0" y="0"/>
          <a:ext cx="0" cy="0"/>
          <a:chOff x="0" y="0"/>
          <a:chExt cx="0" cy="0"/>
        </a:xfrm>
      </p:grpSpPr>
      <p:sp>
        <p:nvSpPr>
          <p:cNvPr id="124" name="Google Shape;124;p23"/>
          <p:cNvSpPr txBox="1"/>
          <p:nvPr>
            <p:ph type="title"/>
          </p:nvPr>
        </p:nvSpPr>
        <p:spPr>
          <a:xfrm>
            <a:off x="671250" y="2141250"/>
            <a:ext cx="7852200" cy="8610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LYNX</a:t>
            </a:r>
            <a:endParaRPr/>
          </a:p>
        </p:txBody>
      </p:sp>
    </p:spTree>
  </p:cSld>
  <p:clrMapOvr>
    <a:masterClrMapping/>
  </p:clrMapOvr>
</p:sld>
</file>

<file path=ppt/theme/theme1.xml><?xml version="1.0" encoding="utf-8"?>
<a:theme xmlns:a="http://schemas.openxmlformats.org/drawingml/2006/main" xmlns:r="http://schemas.openxmlformats.org/officeDocument/2006/relationships" name="Slate">
  <a:themeElements>
    <a:clrScheme name="Slate">
      <a:dk1>
        <a:srgbClr val="FFFFFF"/>
      </a:dk1>
      <a:lt1>
        <a:srgbClr val="37474F"/>
      </a:lt1>
      <a:dk2>
        <a:srgbClr val="9E9E9E"/>
      </a:dk2>
      <a:lt2>
        <a:srgbClr val="E0E0E0"/>
      </a:lt2>
      <a:accent1>
        <a:srgbClr val="616161"/>
      </a:accent1>
      <a:accent2>
        <a:srgbClr val="78909C"/>
      </a:accent2>
      <a:accent3>
        <a:srgbClr val="CACACA"/>
      </a:accent3>
      <a:accent4>
        <a:srgbClr val="64FFDA"/>
      </a:accent4>
      <a:accent5>
        <a:srgbClr val="FFD966"/>
      </a:accent5>
      <a:accent6>
        <a:srgbClr val="F5F5F5"/>
      </a:accent6>
      <a:hlink>
        <a:srgbClr val="FFD966"/>
      </a:hlink>
      <a:folHlink>
        <a:srgbClr val="FFD966"/>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