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45" Type="http://schemas.openxmlformats.org/officeDocument/2006/relationships/slide" Target="slides/slide40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7725274239_2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37725274239_2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7725274239_2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7725274239_2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7725274239_2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7725274239_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7b763d4d92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7b763d4d92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7725274239_2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7725274239_2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7725274239_2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7725274239_2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7725274239_2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7725274239_2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7725274239_2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7725274239_2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7725274239_2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7725274239_2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37725274239_2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37725274239_2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7b7d4f0a9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7b7d4f0a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7b763d4d92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37b763d4d92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7b7f51785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37b7f51785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7b763d4d92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7b763d4d92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7b763d4d92_4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37b763d4d92_4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7b763d4d92_1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37b763d4d92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7b763d4d92_1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7b763d4d92_1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7b7d4f0a9b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37b7d4f0a9b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37b7d4f0a9b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37b7d4f0a9b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7b7d4f0a9b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37b7d4f0a9b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37b7d4f0a9b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37b7d4f0a9b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7b763d4d92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7b763d4d92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37b7d4f0a9b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37b7d4f0a9b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7b763d4d92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7b763d4d92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7b763d4d92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37b763d4d92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37b763d4d92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37b763d4d92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37b763d4d92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37b763d4d92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37725274239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37725274239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7b763d4d92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7b763d4d92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7b763d4d92_1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37b763d4d92_1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37b763d4d92_1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37b763d4d92_1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37b763d4d92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37b763d4d92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7b763d4d92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7b763d4d92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37b763d4d92_1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37b763d4d92_1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7b763d4d92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7b763d4d92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7b763d4d92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7b763d4d92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b763d4d92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b763d4d92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7b763d4d92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7b763d4d92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7725274239_2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7725274239_2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k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4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2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24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Relationship Id="rId5" Type="http://schemas.openxmlformats.org/officeDocument/2006/relationships/image" Target="../media/image2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5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37.png"/><Relationship Id="rId4" Type="http://schemas.openxmlformats.org/officeDocument/2006/relationships/image" Target="../media/image11.png"/><Relationship Id="rId5" Type="http://schemas.openxmlformats.org/officeDocument/2006/relationships/image" Target="../media/image2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9.png"/><Relationship Id="rId4" Type="http://schemas.openxmlformats.org/officeDocument/2006/relationships/image" Target="../media/image36.png"/><Relationship Id="rId5" Type="http://schemas.openxmlformats.org/officeDocument/2006/relationships/image" Target="../media/image17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3.png"/><Relationship Id="rId4" Type="http://schemas.openxmlformats.org/officeDocument/2006/relationships/image" Target="../media/image35.png"/><Relationship Id="rId5" Type="http://schemas.openxmlformats.org/officeDocument/2006/relationships/image" Target="../media/image20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0.png"/><Relationship Id="rId4" Type="http://schemas.openxmlformats.org/officeDocument/2006/relationships/image" Target="../media/image27.png"/><Relationship Id="rId5" Type="http://schemas.openxmlformats.org/officeDocument/2006/relationships/image" Target="../media/image3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1.png"/><Relationship Id="rId4" Type="http://schemas.openxmlformats.org/officeDocument/2006/relationships/image" Target="../media/image39.png"/><Relationship Id="rId5" Type="http://schemas.openxmlformats.org/officeDocument/2006/relationships/image" Target="../media/image26.png"/><Relationship Id="rId6" Type="http://schemas.openxmlformats.org/officeDocument/2006/relationships/image" Target="../media/image28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8.png"/><Relationship Id="rId4" Type="http://schemas.openxmlformats.org/officeDocument/2006/relationships/image" Target="../media/image29.png"/><Relationship Id="rId5" Type="http://schemas.openxmlformats.org/officeDocument/2006/relationships/image" Target="../media/image3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ko" sz="4180"/>
              <a:t>Galaxy Cluster Mass with CNN </a:t>
            </a:r>
            <a:endParaRPr sz="418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ko" sz="4180"/>
              <a:t>and comparison with a Rotation-Invariant CNN (RI-CNN) </a:t>
            </a:r>
            <a:endParaRPr sz="418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162000"/>
            <a:ext cx="8520600" cy="144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Group L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Allen Neil Garcia, Hyojun Lee &amp; Jui-Kuan Chan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August 22, 2025 @ A3Net, KIAS, Seoul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311700" y="212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Cluster Data</a:t>
            </a:r>
            <a:endParaRPr/>
          </a:p>
        </p:txBody>
      </p:sp>
      <p:sp>
        <p:nvSpPr>
          <p:cNvPr id="114" name="Google Shape;11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25" y="784750"/>
            <a:ext cx="5443625" cy="4305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/>
          <p:nvPr>
            <p:ph type="title"/>
          </p:nvPr>
        </p:nvSpPr>
        <p:spPr>
          <a:xfrm>
            <a:off x="311700" y="212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Cluster Data</a:t>
            </a:r>
            <a:endParaRPr/>
          </a:p>
        </p:txBody>
      </p:sp>
      <p:sp>
        <p:nvSpPr>
          <p:cNvPr id="121" name="Google Shape;121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96475" y="784750"/>
            <a:ext cx="3493362" cy="4305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425" y="784750"/>
            <a:ext cx="5443625" cy="43056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Data Augmentation (Paper)</a:t>
            </a:r>
            <a:endParaRPr/>
          </a:p>
        </p:txBody>
      </p:sp>
      <p:pic>
        <p:nvPicPr>
          <p:cNvPr id="129" name="Google Shape;129;p24"/>
          <p:cNvPicPr preferRelativeResize="0"/>
          <p:nvPr/>
        </p:nvPicPr>
        <p:blipFill rotWithShape="1">
          <a:blip r:embed="rId3">
            <a:alphaModFix/>
          </a:blip>
          <a:srcRect b="51019" l="69216" r="5390" t="11285"/>
          <a:stretch/>
        </p:blipFill>
        <p:spPr>
          <a:xfrm>
            <a:off x="1486000" y="1630538"/>
            <a:ext cx="1586251" cy="158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4"/>
          <p:cNvSpPr txBox="1"/>
          <p:nvPr/>
        </p:nvSpPr>
        <p:spPr>
          <a:xfrm>
            <a:off x="961925" y="3120600"/>
            <a:ext cx="2942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Unique cluster: 329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Base image: 329 x 3 = 986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1" name="Google Shape;131;p24"/>
          <p:cNvSpPr txBox="1"/>
          <p:nvPr/>
        </p:nvSpPr>
        <p:spPr>
          <a:xfrm>
            <a:off x="1405175" y="3735325"/>
            <a:ext cx="487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>
                <a:solidFill>
                  <a:schemeClr val="dk2"/>
                </a:solidFill>
              </a:rPr>
              <a:t>(clust_0 lack x view)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Data Augmentation (Paper)</a:t>
            </a:r>
            <a:endParaRPr/>
          </a:p>
        </p:txBody>
      </p:sp>
      <p:pic>
        <p:nvPicPr>
          <p:cNvPr id="137" name="Google Shape;137;p25"/>
          <p:cNvPicPr preferRelativeResize="0"/>
          <p:nvPr/>
        </p:nvPicPr>
        <p:blipFill rotWithShape="1">
          <a:blip r:embed="rId3">
            <a:alphaModFix/>
          </a:blip>
          <a:srcRect b="4664" l="69166" r="6045" t="58896"/>
          <a:stretch/>
        </p:blipFill>
        <p:spPr>
          <a:xfrm>
            <a:off x="5114625" y="1017725"/>
            <a:ext cx="2816598" cy="278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5"/>
          <p:cNvPicPr preferRelativeResize="0"/>
          <p:nvPr/>
        </p:nvPicPr>
        <p:blipFill rotWithShape="1">
          <a:blip r:embed="rId3">
            <a:alphaModFix/>
          </a:blip>
          <a:srcRect b="51019" l="69216" r="5390" t="11285"/>
          <a:stretch/>
        </p:blipFill>
        <p:spPr>
          <a:xfrm>
            <a:off x="1489100" y="1619163"/>
            <a:ext cx="1586251" cy="1586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9" name="Google Shape;139;p25"/>
          <p:cNvCxnSpPr>
            <a:stCxn id="138" idx="3"/>
            <a:endCxn id="137" idx="1"/>
          </p:cNvCxnSpPr>
          <p:nvPr/>
        </p:nvCxnSpPr>
        <p:spPr>
          <a:xfrm>
            <a:off x="3075351" y="2412300"/>
            <a:ext cx="20394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40" name="Google Shape;140;p25"/>
          <p:cNvSpPr txBox="1"/>
          <p:nvPr/>
        </p:nvSpPr>
        <p:spPr>
          <a:xfrm>
            <a:off x="961925" y="3120600"/>
            <a:ext cx="2942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Unique cluster: 329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View image: 329 x 3 = 986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1" name="Google Shape;141;p25"/>
          <p:cNvSpPr txBox="1"/>
          <p:nvPr/>
        </p:nvSpPr>
        <p:spPr>
          <a:xfrm>
            <a:off x="4572000" y="3859500"/>
            <a:ext cx="392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Final</a:t>
            </a:r>
            <a:r>
              <a:rPr lang="ko" sz="1800">
                <a:solidFill>
                  <a:schemeClr val="dk2"/>
                </a:solidFill>
              </a:rPr>
              <a:t> data: 986 x 8 = 7,888 images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42" name="Google Shape;142;p25"/>
          <p:cNvSpPr txBox="1"/>
          <p:nvPr/>
        </p:nvSpPr>
        <p:spPr>
          <a:xfrm>
            <a:off x="1405175" y="3697625"/>
            <a:ext cx="487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>
                <a:solidFill>
                  <a:schemeClr val="dk2"/>
                </a:solidFill>
              </a:rPr>
              <a:t>(clust_0 lack x view)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43" name="Google Shape;143;p25"/>
          <p:cNvSpPr txBox="1"/>
          <p:nvPr/>
        </p:nvSpPr>
        <p:spPr>
          <a:xfrm>
            <a:off x="3266154" y="1950588"/>
            <a:ext cx="2024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Rotate 90° X n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Data Augmentation (Paper)</a:t>
            </a:r>
            <a:endParaRPr/>
          </a:p>
        </p:txBody>
      </p:sp>
      <p:pic>
        <p:nvPicPr>
          <p:cNvPr id="149" name="Google Shape;149;p26"/>
          <p:cNvPicPr preferRelativeResize="0"/>
          <p:nvPr/>
        </p:nvPicPr>
        <p:blipFill rotWithShape="1">
          <a:blip r:embed="rId3">
            <a:alphaModFix/>
          </a:blip>
          <a:srcRect b="4664" l="69166" r="6045" t="58896"/>
          <a:stretch/>
        </p:blipFill>
        <p:spPr>
          <a:xfrm>
            <a:off x="5114625" y="1017725"/>
            <a:ext cx="2816598" cy="278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6"/>
          <p:cNvPicPr preferRelativeResize="0"/>
          <p:nvPr/>
        </p:nvPicPr>
        <p:blipFill rotWithShape="1">
          <a:blip r:embed="rId3">
            <a:alphaModFix/>
          </a:blip>
          <a:srcRect b="51019" l="69216" r="5390" t="11285"/>
          <a:stretch/>
        </p:blipFill>
        <p:spPr>
          <a:xfrm>
            <a:off x="1489100" y="1619163"/>
            <a:ext cx="1586251" cy="1586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1" name="Google Shape;151;p26"/>
          <p:cNvCxnSpPr>
            <a:stCxn id="150" idx="3"/>
            <a:endCxn id="149" idx="1"/>
          </p:cNvCxnSpPr>
          <p:nvPr/>
        </p:nvCxnSpPr>
        <p:spPr>
          <a:xfrm>
            <a:off x="3075351" y="2412300"/>
            <a:ext cx="20394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cxnSp>
      <p:sp>
        <p:nvSpPr>
          <p:cNvPr id="152" name="Google Shape;152;p26"/>
          <p:cNvSpPr txBox="1"/>
          <p:nvPr/>
        </p:nvSpPr>
        <p:spPr>
          <a:xfrm>
            <a:off x="961925" y="3120600"/>
            <a:ext cx="2942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Unique cluster: 329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View image: 329 x 3 = 986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3" name="Google Shape;153;p26"/>
          <p:cNvSpPr txBox="1"/>
          <p:nvPr/>
        </p:nvSpPr>
        <p:spPr>
          <a:xfrm>
            <a:off x="4572000" y="3859500"/>
            <a:ext cx="3929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Final data: 986 x 8 = 7,888 images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4" name="Google Shape;154;p26"/>
          <p:cNvSpPr txBox="1"/>
          <p:nvPr/>
        </p:nvSpPr>
        <p:spPr>
          <a:xfrm>
            <a:off x="1405175" y="3697625"/>
            <a:ext cx="4872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>
                <a:solidFill>
                  <a:schemeClr val="dk2"/>
                </a:solidFill>
              </a:rPr>
              <a:t>(clust_0 lack x view)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55" name="Google Shape;155;p26"/>
          <p:cNvSpPr txBox="1"/>
          <p:nvPr/>
        </p:nvSpPr>
        <p:spPr>
          <a:xfrm>
            <a:off x="3266154" y="1950588"/>
            <a:ext cx="2024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Rotate 90° X 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6" name="Google Shape;156;p26"/>
          <p:cNvSpPr txBox="1"/>
          <p:nvPr/>
        </p:nvSpPr>
        <p:spPr>
          <a:xfrm>
            <a:off x="848775" y="4373825"/>
            <a:ext cx="7299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10-fold cross validation (cluster level) → augmentation (no leakage)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Google Shape;16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1400" y="205700"/>
            <a:ext cx="6859874" cy="4621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8"/>
          <p:cNvSpPr txBox="1"/>
          <p:nvPr>
            <p:ph type="title"/>
          </p:nvPr>
        </p:nvSpPr>
        <p:spPr>
          <a:xfrm>
            <a:off x="360050" y="11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Baseline CNN — Paper’s A</a:t>
            </a:r>
            <a:r>
              <a:rPr lang="ko"/>
              <a:t>rchitecture</a:t>
            </a:r>
            <a:endParaRPr/>
          </a:p>
        </p:txBody>
      </p:sp>
      <p:pic>
        <p:nvPicPr>
          <p:cNvPr id="169" name="Google Shape;16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39600"/>
            <a:ext cx="4583048" cy="4151499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8"/>
          <p:cNvSpPr/>
          <p:nvPr/>
        </p:nvSpPr>
        <p:spPr>
          <a:xfrm>
            <a:off x="4790775" y="1169400"/>
            <a:ext cx="136800" cy="14901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8"/>
          <p:cNvSpPr txBox="1"/>
          <p:nvPr/>
        </p:nvSpPr>
        <p:spPr>
          <a:xfrm>
            <a:off x="4982900" y="1701125"/>
            <a:ext cx="3461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Convolution (3 </a:t>
            </a:r>
            <a:r>
              <a:rPr lang="ko" sz="1800">
                <a:solidFill>
                  <a:schemeClr val="dk2"/>
                </a:solidFill>
              </a:rPr>
              <a:t>layers</a:t>
            </a:r>
            <a:r>
              <a:rPr lang="ko" sz="1800">
                <a:solidFill>
                  <a:schemeClr val="dk2"/>
                </a:solidFill>
              </a:rPr>
              <a:t>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72" name="Google Shape;172;p28"/>
          <p:cNvSpPr txBox="1"/>
          <p:nvPr/>
        </p:nvSpPr>
        <p:spPr>
          <a:xfrm>
            <a:off x="5285950" y="206852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→ </a:t>
            </a:r>
            <a:r>
              <a:rPr lang="ko" sz="1800">
                <a:solidFill>
                  <a:schemeClr val="dk2"/>
                </a:solidFill>
              </a:rPr>
              <a:t>feature extraction</a:t>
            </a:r>
            <a:endParaRPr/>
          </a:p>
        </p:txBody>
      </p:sp>
      <p:sp>
        <p:nvSpPr>
          <p:cNvPr id="173" name="Google Shape;173;p28"/>
          <p:cNvSpPr txBox="1"/>
          <p:nvPr/>
        </p:nvSpPr>
        <p:spPr>
          <a:xfrm>
            <a:off x="4688275" y="26220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→ Global Average Pooling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9"/>
          <p:cNvSpPr txBox="1"/>
          <p:nvPr>
            <p:ph type="title"/>
          </p:nvPr>
        </p:nvSpPr>
        <p:spPr>
          <a:xfrm>
            <a:off x="360050" y="11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Baseline CNN — Paper’s Architecture</a:t>
            </a:r>
            <a:endParaRPr/>
          </a:p>
        </p:txBody>
      </p:sp>
      <p:pic>
        <p:nvPicPr>
          <p:cNvPr id="179" name="Google Shape;17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39600"/>
            <a:ext cx="4583048" cy="4151499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9"/>
          <p:cNvSpPr/>
          <p:nvPr/>
        </p:nvSpPr>
        <p:spPr>
          <a:xfrm>
            <a:off x="4790775" y="1169400"/>
            <a:ext cx="136800" cy="14901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9"/>
          <p:cNvSpPr txBox="1"/>
          <p:nvPr/>
        </p:nvSpPr>
        <p:spPr>
          <a:xfrm>
            <a:off x="4982900" y="1701125"/>
            <a:ext cx="3461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Convolution (3 layers)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82" name="Google Shape;182;p29"/>
          <p:cNvSpPr/>
          <p:nvPr/>
        </p:nvSpPr>
        <p:spPr>
          <a:xfrm>
            <a:off x="4790775" y="3028775"/>
            <a:ext cx="136800" cy="14901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9"/>
          <p:cNvSpPr txBox="1"/>
          <p:nvPr/>
        </p:nvSpPr>
        <p:spPr>
          <a:xfrm>
            <a:off x="4982900" y="3542975"/>
            <a:ext cx="3461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Fully-connected (4 layers)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84" name="Google Shape;184;p29"/>
          <p:cNvSpPr txBox="1"/>
          <p:nvPr/>
        </p:nvSpPr>
        <p:spPr>
          <a:xfrm>
            <a:off x="5285950" y="206852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→ feature extraction</a:t>
            </a:r>
            <a:endParaRPr/>
          </a:p>
        </p:txBody>
      </p:sp>
      <p:sp>
        <p:nvSpPr>
          <p:cNvPr id="185" name="Google Shape;185;p29"/>
          <p:cNvSpPr txBox="1"/>
          <p:nvPr/>
        </p:nvSpPr>
        <p:spPr>
          <a:xfrm>
            <a:off x="5285950" y="3911550"/>
            <a:ext cx="359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→ mass prediction (single value)</a:t>
            </a:r>
            <a:endParaRPr/>
          </a:p>
        </p:txBody>
      </p:sp>
      <p:sp>
        <p:nvSpPr>
          <p:cNvPr id="186" name="Google Shape;186;p29"/>
          <p:cNvSpPr txBox="1"/>
          <p:nvPr/>
        </p:nvSpPr>
        <p:spPr>
          <a:xfrm>
            <a:off x="4688275" y="26220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→ Global Average Pooling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0"/>
          <p:cNvSpPr txBox="1"/>
          <p:nvPr>
            <p:ph type="title"/>
          </p:nvPr>
        </p:nvSpPr>
        <p:spPr>
          <a:xfrm>
            <a:off x="360050" y="11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Baseline CNN — Paper’s Architecture</a:t>
            </a:r>
            <a:endParaRPr/>
          </a:p>
        </p:txBody>
      </p:sp>
      <p:pic>
        <p:nvPicPr>
          <p:cNvPr id="192" name="Google Shape;19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39600"/>
            <a:ext cx="4583048" cy="4151499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0"/>
          <p:cNvSpPr/>
          <p:nvPr/>
        </p:nvSpPr>
        <p:spPr>
          <a:xfrm>
            <a:off x="4790775" y="1169400"/>
            <a:ext cx="136800" cy="14901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30"/>
          <p:cNvSpPr txBox="1"/>
          <p:nvPr/>
        </p:nvSpPr>
        <p:spPr>
          <a:xfrm>
            <a:off x="4982900" y="1701125"/>
            <a:ext cx="3461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Convolution (3 layers)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95" name="Google Shape;195;p30"/>
          <p:cNvSpPr/>
          <p:nvPr/>
        </p:nvSpPr>
        <p:spPr>
          <a:xfrm>
            <a:off x="4790775" y="3028775"/>
            <a:ext cx="136800" cy="14901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30"/>
          <p:cNvSpPr txBox="1"/>
          <p:nvPr/>
        </p:nvSpPr>
        <p:spPr>
          <a:xfrm>
            <a:off x="4982900" y="3542975"/>
            <a:ext cx="3461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Fully-connected (4 layers)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97" name="Google Shape;197;p30"/>
          <p:cNvSpPr txBox="1"/>
          <p:nvPr/>
        </p:nvSpPr>
        <p:spPr>
          <a:xfrm>
            <a:off x="5285950" y="206852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→ feature extraction</a:t>
            </a:r>
            <a:endParaRPr/>
          </a:p>
        </p:txBody>
      </p:sp>
      <p:sp>
        <p:nvSpPr>
          <p:cNvPr id="198" name="Google Shape;198;p30"/>
          <p:cNvSpPr txBox="1"/>
          <p:nvPr/>
        </p:nvSpPr>
        <p:spPr>
          <a:xfrm>
            <a:off x="5285950" y="3911550"/>
            <a:ext cx="359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→ mass prediction (single value)</a:t>
            </a:r>
            <a:endParaRPr/>
          </a:p>
        </p:txBody>
      </p:sp>
      <p:sp>
        <p:nvSpPr>
          <p:cNvPr id="199" name="Google Shape;199;p30"/>
          <p:cNvSpPr txBox="1"/>
          <p:nvPr/>
        </p:nvSpPr>
        <p:spPr>
          <a:xfrm>
            <a:off x="6403475" y="4639900"/>
            <a:ext cx="3093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Total parameters: 58,437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00" name="Google Shape;200;p30"/>
          <p:cNvSpPr txBox="1"/>
          <p:nvPr/>
        </p:nvSpPr>
        <p:spPr>
          <a:xfrm>
            <a:off x="4688275" y="26220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→ Global Average Pooling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1"/>
          <p:cNvSpPr txBox="1"/>
          <p:nvPr>
            <p:ph type="title"/>
          </p:nvPr>
        </p:nvSpPr>
        <p:spPr>
          <a:xfrm>
            <a:off x="360050" y="11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Baseline CNN — Paper’s Architecture</a:t>
            </a:r>
            <a:endParaRPr/>
          </a:p>
        </p:txBody>
      </p:sp>
      <p:pic>
        <p:nvPicPr>
          <p:cNvPr id="206" name="Google Shape;20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39600"/>
            <a:ext cx="4583048" cy="4151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4025" y="1673150"/>
            <a:ext cx="4231624" cy="248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4294967295" type="body"/>
          </p:nvPr>
        </p:nvSpPr>
        <p:spPr>
          <a:xfrm>
            <a:off x="4929200" y="2387225"/>
            <a:ext cx="3869400" cy="86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500">
                <a:solidFill>
                  <a:schemeClr val="dk1"/>
                </a:solidFill>
              </a:rPr>
              <a:t>Galaxy clusters: major probes in cosmology 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ko" sz="1500">
                <a:solidFill>
                  <a:schemeClr val="dk1"/>
                </a:solidFill>
              </a:rPr>
              <a:t>Poor mass estimation → biased cosmology</a:t>
            </a:r>
            <a:endParaRPr sz="1500">
              <a:solidFill>
                <a:schemeClr val="dk1"/>
              </a:solidFill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375" y="1312548"/>
            <a:ext cx="4024627" cy="301845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416400" y="381025"/>
            <a:ext cx="8311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ko" sz="2400">
                <a:solidFill>
                  <a:schemeClr val="dk1"/>
                </a:solidFill>
              </a:rPr>
              <a:t>The Large-Scale Structure</a:t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2"/>
          <p:cNvSpPr txBox="1"/>
          <p:nvPr>
            <p:ph type="title"/>
          </p:nvPr>
        </p:nvSpPr>
        <p:spPr>
          <a:xfrm>
            <a:off x="360050" y="11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Baseline CNN</a:t>
            </a:r>
            <a:endParaRPr/>
          </a:p>
        </p:txBody>
      </p:sp>
      <p:sp>
        <p:nvSpPr>
          <p:cNvPr id="213" name="Google Shape;213;p32"/>
          <p:cNvSpPr txBox="1"/>
          <p:nvPr>
            <p:ph idx="1" type="body"/>
          </p:nvPr>
        </p:nvSpPr>
        <p:spPr>
          <a:xfrm>
            <a:off x="4735438" y="606650"/>
            <a:ext cx="4374900" cy="430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-32575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ko"/>
              <a:t>Reproduce the paper’s model architecture</a:t>
            </a:r>
            <a:endParaRPr/>
          </a:p>
          <a:p>
            <a:pPr indent="-32575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ko"/>
              <a:t>Total of ~58k parameters</a:t>
            </a:r>
            <a:endParaRPr/>
          </a:p>
          <a:p>
            <a:pPr indent="-32575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ko"/>
              <a:t>Simple and traditional baseline CNN model</a:t>
            </a:r>
            <a:endParaRPr/>
          </a:p>
          <a:p>
            <a:pPr indent="-32575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ko"/>
              <a:t>3 conv-pooling layers for feature extraction</a:t>
            </a:r>
            <a:endParaRPr/>
          </a:p>
          <a:p>
            <a:pPr indent="-32575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ko"/>
              <a:t>Dropout layers for preventing overfitting</a:t>
            </a:r>
            <a:endParaRPr/>
          </a:p>
          <a:p>
            <a:pPr indent="-32575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ko"/>
              <a:t>Final dense layer for mass prediction (single value)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14" name="Google Shape;21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39600"/>
            <a:ext cx="4583048" cy="4151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5256" y="3176750"/>
            <a:ext cx="3515274" cy="206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ko"/>
              <a:t>Baseline CNN — Loss vs Epoch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1" name="Google Shape;221;p33" title="los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1187" y="1053926"/>
            <a:ext cx="5181631" cy="361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Baseline CNN — Scatter Plot</a:t>
            </a:r>
            <a:endParaRPr/>
          </a:p>
        </p:txBody>
      </p:sp>
      <p:pic>
        <p:nvPicPr>
          <p:cNvPr id="227" name="Google Shape;227;p34" title="reproduce_scatter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0302" y="1081026"/>
            <a:ext cx="5483399" cy="379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Baseline CNN — Residual Histogram</a:t>
            </a:r>
            <a:endParaRPr/>
          </a:p>
        </p:txBody>
      </p:sp>
      <p:pic>
        <p:nvPicPr>
          <p:cNvPr id="233" name="Google Shape;233;p35" title="reproduce_his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113" y="1051875"/>
            <a:ext cx="4873725" cy="3617599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5"/>
          <p:cNvSpPr txBox="1"/>
          <p:nvPr/>
        </p:nvSpPr>
        <p:spPr>
          <a:xfrm>
            <a:off x="5955625" y="1455200"/>
            <a:ext cx="2842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All folds:</a:t>
            </a:r>
            <a:endParaRPr sz="1800">
              <a:solidFill>
                <a:schemeClr val="dk2"/>
              </a:solidFill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bias = -0.0518 dex</a:t>
            </a:r>
            <a:endParaRPr sz="1800">
              <a:solidFill>
                <a:schemeClr val="dk2"/>
              </a:solidFill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scatter = 0.0558 dex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35" name="Google Shape;235;p35"/>
          <p:cNvSpPr txBox="1"/>
          <p:nvPr/>
        </p:nvSpPr>
        <p:spPr>
          <a:xfrm>
            <a:off x="5955625" y="2908475"/>
            <a:ext cx="2842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Best</a:t>
            </a:r>
            <a:r>
              <a:rPr lang="ko" sz="1800">
                <a:solidFill>
                  <a:schemeClr val="dk2"/>
                </a:solidFill>
              </a:rPr>
              <a:t> fold:</a:t>
            </a:r>
            <a:endParaRPr sz="1800">
              <a:solidFill>
                <a:schemeClr val="dk2"/>
              </a:solidFill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bias = -0.0342 dex</a:t>
            </a:r>
            <a:endParaRPr sz="1800">
              <a:solidFill>
                <a:schemeClr val="dk2"/>
              </a:solidFill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scatter = 0.0553 dex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6"/>
          <p:cNvSpPr txBox="1"/>
          <p:nvPr>
            <p:ph type="title"/>
          </p:nvPr>
        </p:nvSpPr>
        <p:spPr>
          <a:xfrm>
            <a:off x="311700" y="74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Rotationally-Invariant CNN (RI-CNN) v1</a:t>
            </a:r>
            <a:endParaRPr/>
          </a:p>
        </p:txBody>
      </p:sp>
      <p:sp>
        <p:nvSpPr>
          <p:cNvPr id="241" name="Google Shape;241;p36"/>
          <p:cNvSpPr txBox="1"/>
          <p:nvPr>
            <p:ph idx="1" type="body"/>
          </p:nvPr>
        </p:nvSpPr>
        <p:spPr>
          <a:xfrm>
            <a:off x="584400" y="713275"/>
            <a:ext cx="7975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ko" sz="1400"/>
              <a:t>Same architecture (same CNN model), but use 8 augmented image from a single image to derive a single prediction mass by pooling</a:t>
            </a:r>
            <a:endParaRPr sz="1400"/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ko" sz="1400"/>
              <a:t>Forces the model to learn from rotated / flipped images to effectively predict the mass by using all the augmented data to a shared weight.</a:t>
            </a:r>
            <a:endParaRPr sz="1400"/>
          </a:p>
          <a:p>
            <a:pPr indent="0" lvl="0" marL="0" rtl="0" algn="just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How our RI models become rotationally invariant</a:t>
            </a:r>
            <a:endParaRPr b="1"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ko" sz="1400">
                <a:solidFill>
                  <a:schemeClr val="dk1"/>
                </a:solidFill>
              </a:rPr>
              <a:t>D4 views:</a:t>
            </a:r>
            <a:r>
              <a:rPr lang="ko" sz="1400">
                <a:solidFill>
                  <a:schemeClr val="dk1"/>
                </a:solidFill>
              </a:rPr>
              <a:t> For each X-ray image, make 8 versions (0/90/180/270° + flips).</a:t>
            </a:r>
            <a:br>
              <a:rPr lang="ko" sz="1400">
                <a:solidFill>
                  <a:schemeClr val="dk1"/>
                </a:solidFill>
              </a:rPr>
            </a:b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ko" sz="1400">
                <a:solidFill>
                  <a:schemeClr val="dk1"/>
                </a:solidFill>
              </a:rPr>
              <a:t>Shared backbone:</a:t>
            </a:r>
            <a:r>
              <a:rPr lang="ko" sz="1400">
                <a:solidFill>
                  <a:schemeClr val="dk1"/>
                </a:solidFill>
              </a:rPr>
              <a:t> Run all 8 through the </a:t>
            </a:r>
            <a:r>
              <a:rPr b="1" lang="ko" sz="1400">
                <a:solidFill>
                  <a:schemeClr val="dk1"/>
                </a:solidFill>
              </a:rPr>
              <a:t>same</a:t>
            </a:r>
            <a:r>
              <a:rPr lang="ko" sz="1400">
                <a:solidFill>
                  <a:schemeClr val="dk1"/>
                </a:solidFill>
              </a:rPr>
              <a:t> feature extractor.</a:t>
            </a:r>
            <a:br>
              <a:rPr lang="ko" sz="1400">
                <a:solidFill>
                  <a:schemeClr val="dk1"/>
                </a:solidFill>
              </a:rPr>
            </a:b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ko" sz="1400">
                <a:solidFill>
                  <a:schemeClr val="dk1"/>
                </a:solidFill>
              </a:rPr>
              <a:t>Group pooling:</a:t>
            </a:r>
            <a:r>
              <a:rPr lang="ko" sz="1400">
                <a:solidFill>
                  <a:schemeClr val="dk1"/>
                </a:solidFill>
              </a:rPr>
              <a:t> </a:t>
            </a:r>
            <a:r>
              <a:rPr b="1" lang="ko" sz="1400">
                <a:solidFill>
                  <a:schemeClr val="dk1"/>
                </a:solidFill>
              </a:rPr>
              <a:t>Average or max-pool</a:t>
            </a:r>
            <a:r>
              <a:rPr lang="ko" sz="1400">
                <a:solidFill>
                  <a:schemeClr val="dk1"/>
                </a:solidFill>
              </a:rPr>
              <a:t> the 8 feature vectors → one representation that </a:t>
            </a:r>
            <a:r>
              <a:rPr b="1" lang="ko" sz="1400">
                <a:solidFill>
                  <a:schemeClr val="dk1"/>
                </a:solidFill>
              </a:rPr>
              <a:t>doesn’t change</a:t>
            </a:r>
            <a:r>
              <a:rPr lang="ko" sz="1400">
                <a:solidFill>
                  <a:schemeClr val="dk1"/>
                </a:solidFill>
              </a:rPr>
              <a:t> when the input is rotated/flipped.</a:t>
            </a:r>
            <a:br>
              <a:rPr lang="ko" sz="1400">
                <a:solidFill>
                  <a:schemeClr val="dk1"/>
                </a:solidFill>
              </a:rPr>
            </a:b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ko" sz="1400">
                <a:solidFill>
                  <a:schemeClr val="dk1"/>
                </a:solidFill>
              </a:rPr>
              <a:t>Regressor:</a:t>
            </a:r>
            <a:r>
              <a:rPr lang="ko" sz="1400">
                <a:solidFill>
                  <a:schemeClr val="dk1"/>
                </a:solidFill>
              </a:rPr>
              <a:t> Predict mass from this pooled feature. </a:t>
            </a:r>
            <a:endParaRPr sz="1400">
              <a:solidFill>
                <a:schemeClr val="dk1"/>
              </a:solidFill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ko" sz="1400">
                <a:solidFill>
                  <a:schemeClr val="dk1"/>
                </a:solidFill>
              </a:rPr>
              <a:t>Note:</a:t>
            </a:r>
            <a:r>
              <a:rPr lang="ko" sz="1400">
                <a:solidFill>
                  <a:schemeClr val="dk1"/>
                </a:solidFill>
              </a:rPr>
              <a:t> The paper’s baseline CNN isn’t rotation-invariant (they only augment with rotations/flips)</a:t>
            </a:r>
            <a:endParaRPr sz="14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8900" y="72550"/>
            <a:ext cx="2913225" cy="2868899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7"/>
          <p:cNvSpPr txBox="1"/>
          <p:nvPr>
            <p:ph type="title"/>
          </p:nvPr>
        </p:nvSpPr>
        <p:spPr>
          <a:xfrm>
            <a:off x="137700" y="952925"/>
            <a:ext cx="281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Rotation-Invariant CNN v1</a:t>
            </a:r>
            <a:endParaRPr/>
          </a:p>
        </p:txBody>
      </p:sp>
      <p:pic>
        <p:nvPicPr>
          <p:cNvPr id="248" name="Google Shape;24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49300" y="121700"/>
            <a:ext cx="2880350" cy="2925267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7"/>
          <p:cNvSpPr txBox="1"/>
          <p:nvPr/>
        </p:nvSpPr>
        <p:spPr>
          <a:xfrm>
            <a:off x="6215300" y="256850"/>
            <a:ext cx="2962800" cy="16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rgbClr val="FF9900"/>
                </a:solidFill>
              </a:rPr>
              <a:t>orange - best fit</a:t>
            </a:r>
            <a:endParaRPr b="1" sz="1200">
              <a:solidFill>
                <a:srgbClr val="FF99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200">
                <a:solidFill>
                  <a:schemeClr val="dk2"/>
                </a:solidFill>
              </a:rPr>
              <a:t>dotted black - perfect prediction</a:t>
            </a:r>
            <a:endParaRPr b="1" sz="1200">
              <a:solidFill>
                <a:schemeClr val="dk2"/>
              </a:solidFill>
            </a:endParaRPr>
          </a:p>
        </p:txBody>
      </p:sp>
      <p:pic>
        <p:nvPicPr>
          <p:cNvPr id="250" name="Google Shape;250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95078" y="3046975"/>
            <a:ext cx="6986151" cy="229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8"/>
          <p:cNvSpPr txBox="1"/>
          <p:nvPr>
            <p:ph type="title"/>
          </p:nvPr>
        </p:nvSpPr>
        <p:spPr>
          <a:xfrm>
            <a:off x="137700" y="952925"/>
            <a:ext cx="281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Rotation-Invariant CNN v2</a:t>
            </a:r>
            <a:endParaRPr/>
          </a:p>
        </p:txBody>
      </p:sp>
      <p:pic>
        <p:nvPicPr>
          <p:cNvPr id="256" name="Google Shape;256;p38"/>
          <p:cNvPicPr preferRelativeResize="0"/>
          <p:nvPr/>
        </p:nvPicPr>
        <p:blipFill rotWithShape="1">
          <a:blip r:embed="rId3">
            <a:alphaModFix/>
          </a:blip>
          <a:srcRect b="15131" l="0" r="0" t="0"/>
          <a:stretch/>
        </p:blipFill>
        <p:spPr>
          <a:xfrm>
            <a:off x="3054050" y="608450"/>
            <a:ext cx="5889900" cy="3332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9"/>
          <p:cNvSpPr/>
          <p:nvPr/>
        </p:nvSpPr>
        <p:spPr>
          <a:xfrm>
            <a:off x="154775" y="2047875"/>
            <a:ext cx="2333700" cy="95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39"/>
          <p:cNvSpPr txBox="1"/>
          <p:nvPr>
            <p:ph type="title"/>
          </p:nvPr>
        </p:nvSpPr>
        <p:spPr>
          <a:xfrm>
            <a:off x="137700" y="952925"/>
            <a:ext cx="281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Rotation-Invariant CNN v2</a:t>
            </a:r>
            <a:endParaRPr/>
          </a:p>
        </p:txBody>
      </p:sp>
      <p:pic>
        <p:nvPicPr>
          <p:cNvPr id="263" name="Google Shape;263;p39"/>
          <p:cNvPicPr preferRelativeResize="0"/>
          <p:nvPr/>
        </p:nvPicPr>
        <p:blipFill rotWithShape="1">
          <a:blip r:embed="rId3">
            <a:alphaModFix/>
          </a:blip>
          <a:srcRect b="0" l="0" r="0" t="5740"/>
          <a:stretch/>
        </p:blipFill>
        <p:spPr>
          <a:xfrm>
            <a:off x="3101700" y="404825"/>
            <a:ext cx="5889899" cy="414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300" y="3483775"/>
            <a:ext cx="2172125" cy="50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300" y="2381250"/>
            <a:ext cx="2043042" cy="50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39"/>
          <p:cNvSpPr txBox="1"/>
          <p:nvPr>
            <p:ph type="title"/>
          </p:nvPr>
        </p:nvSpPr>
        <p:spPr>
          <a:xfrm>
            <a:off x="232950" y="1999050"/>
            <a:ext cx="98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ko" sz="1820"/>
              <a:t>Paper: </a:t>
            </a:r>
            <a:endParaRPr sz="182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0"/>
          <p:cNvSpPr txBox="1"/>
          <p:nvPr>
            <p:ph type="title"/>
          </p:nvPr>
        </p:nvSpPr>
        <p:spPr>
          <a:xfrm>
            <a:off x="137700" y="952925"/>
            <a:ext cx="281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Rotation-Invariant CNN v2</a:t>
            </a:r>
            <a:endParaRPr/>
          </a:p>
        </p:txBody>
      </p:sp>
      <p:pic>
        <p:nvPicPr>
          <p:cNvPr id="272" name="Google Shape;27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1700" y="152400"/>
            <a:ext cx="5889899" cy="4515323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40"/>
          <p:cNvSpPr/>
          <p:nvPr/>
        </p:nvSpPr>
        <p:spPr>
          <a:xfrm>
            <a:off x="154775" y="2047875"/>
            <a:ext cx="2333700" cy="95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4" name="Google Shape;274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300" y="3483775"/>
            <a:ext cx="2172125" cy="50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300" y="2381250"/>
            <a:ext cx="2043042" cy="50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40"/>
          <p:cNvSpPr txBox="1"/>
          <p:nvPr>
            <p:ph type="title"/>
          </p:nvPr>
        </p:nvSpPr>
        <p:spPr>
          <a:xfrm>
            <a:off x="232950" y="1999050"/>
            <a:ext cx="98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ko" sz="1820"/>
              <a:t>Paper: </a:t>
            </a:r>
            <a:endParaRPr sz="182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1"/>
          <p:cNvSpPr txBox="1"/>
          <p:nvPr>
            <p:ph type="title"/>
          </p:nvPr>
        </p:nvSpPr>
        <p:spPr>
          <a:xfrm>
            <a:off x="137700" y="952925"/>
            <a:ext cx="281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Rotation-Invariant CNN v2</a:t>
            </a:r>
            <a:endParaRPr/>
          </a:p>
        </p:txBody>
      </p:sp>
      <p:pic>
        <p:nvPicPr>
          <p:cNvPr id="282" name="Google Shape;282;p41"/>
          <p:cNvPicPr preferRelativeResize="0"/>
          <p:nvPr/>
        </p:nvPicPr>
        <p:blipFill rotWithShape="1">
          <a:blip r:embed="rId3">
            <a:alphaModFix/>
          </a:blip>
          <a:srcRect b="0" l="0" r="0" t="5660"/>
          <a:stretch/>
        </p:blipFill>
        <p:spPr>
          <a:xfrm>
            <a:off x="3101700" y="404825"/>
            <a:ext cx="5889899" cy="4208425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41"/>
          <p:cNvSpPr/>
          <p:nvPr/>
        </p:nvSpPr>
        <p:spPr>
          <a:xfrm>
            <a:off x="154775" y="2047875"/>
            <a:ext cx="2333700" cy="95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4" name="Google Shape;284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300" y="3483775"/>
            <a:ext cx="2172125" cy="50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300" y="2381250"/>
            <a:ext cx="2043042" cy="50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41"/>
          <p:cNvSpPr txBox="1"/>
          <p:nvPr>
            <p:ph type="title"/>
          </p:nvPr>
        </p:nvSpPr>
        <p:spPr>
          <a:xfrm>
            <a:off x="232950" y="1999050"/>
            <a:ext cx="98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ko" sz="1820"/>
              <a:t>Paper: </a:t>
            </a:r>
            <a:endParaRPr sz="182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4822025" y="735450"/>
            <a:ext cx="4167000" cy="419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dk1"/>
                </a:solidFill>
              </a:rPr>
              <a:t>Goal:</a:t>
            </a:r>
            <a:r>
              <a:rPr lang="ko" sz="1500">
                <a:solidFill>
                  <a:schemeClr val="dk1"/>
                </a:solidFill>
              </a:rPr>
              <a:t> Predict a galaxy cluster’s mass (M500c) directly from its </a:t>
            </a:r>
            <a:r>
              <a:rPr b="1" lang="ko" sz="1500">
                <a:solidFill>
                  <a:schemeClr val="dk1"/>
                </a:solidFill>
              </a:rPr>
              <a:t>X-ray image</a:t>
            </a:r>
            <a:r>
              <a:rPr lang="ko" sz="1500">
                <a:solidFill>
                  <a:schemeClr val="dk1"/>
                </a:solidFill>
              </a:rPr>
              <a:t> using a </a:t>
            </a:r>
            <a:r>
              <a:rPr b="1" lang="ko" sz="1500">
                <a:solidFill>
                  <a:schemeClr val="dk1"/>
                </a:solidFill>
              </a:rPr>
              <a:t>Convolutional Neural Network (CNN)</a:t>
            </a:r>
            <a:r>
              <a:rPr lang="ko" sz="1500">
                <a:solidFill>
                  <a:schemeClr val="dk1"/>
                </a:solidFill>
              </a:rPr>
              <a:t>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dk1"/>
                </a:solidFill>
              </a:rPr>
              <a:t>Key idea:</a:t>
            </a:r>
            <a:r>
              <a:rPr lang="ko" sz="1500">
                <a:solidFill>
                  <a:schemeClr val="dk1"/>
                </a:solidFill>
              </a:rPr>
              <a:t> Let the CNN learn complex patterns in the </a:t>
            </a:r>
            <a:r>
              <a:rPr b="1" lang="ko" sz="1500">
                <a:solidFill>
                  <a:schemeClr val="dk1"/>
                </a:solidFill>
              </a:rPr>
              <a:t>spatial photon counts</a:t>
            </a:r>
            <a:r>
              <a:rPr lang="ko" sz="1500">
                <a:solidFill>
                  <a:schemeClr val="dk1"/>
                </a:solidFill>
              </a:rPr>
              <a:t>; no spectroscopy needed.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dk1"/>
                </a:solidFill>
              </a:rPr>
              <a:t>Data:</a:t>
            </a:r>
            <a:r>
              <a:rPr lang="ko" sz="1500">
                <a:solidFill>
                  <a:schemeClr val="dk1"/>
                </a:solidFill>
              </a:rPr>
              <a:t> </a:t>
            </a:r>
            <a:r>
              <a:rPr b="1" lang="ko" sz="1500">
                <a:solidFill>
                  <a:schemeClr val="dk1"/>
                </a:solidFill>
              </a:rPr>
              <a:t>7,896</a:t>
            </a:r>
            <a:r>
              <a:rPr lang="ko" sz="1500">
                <a:solidFill>
                  <a:schemeClr val="dk1"/>
                </a:solidFill>
              </a:rPr>
              <a:t> mock </a:t>
            </a:r>
            <a:r>
              <a:rPr b="1" lang="ko" sz="1500">
                <a:solidFill>
                  <a:schemeClr val="dk1"/>
                </a:solidFill>
              </a:rPr>
              <a:t>Chandra</a:t>
            </a:r>
            <a:r>
              <a:rPr lang="ko" sz="1500">
                <a:solidFill>
                  <a:schemeClr val="dk1"/>
                </a:solidFill>
              </a:rPr>
              <a:t> observations from </a:t>
            </a:r>
            <a:r>
              <a:rPr b="1" lang="ko" sz="1500">
                <a:solidFill>
                  <a:schemeClr val="dk1"/>
                </a:solidFill>
              </a:rPr>
              <a:t>329</a:t>
            </a:r>
            <a:r>
              <a:rPr lang="ko" sz="1500">
                <a:solidFill>
                  <a:schemeClr val="dk1"/>
                </a:solidFill>
              </a:rPr>
              <a:t> clusters (IllustrisTNG-TNG300).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500">
                <a:solidFill>
                  <a:schemeClr val="dk1"/>
                </a:solidFill>
              </a:rPr>
              <a:t>Setup:</a:t>
            </a:r>
            <a:r>
              <a:rPr lang="ko" sz="1500">
                <a:solidFill>
                  <a:schemeClr val="dk1"/>
                </a:solidFill>
              </a:rPr>
              <a:t> 100 ks exposure, </a:t>
            </a:r>
            <a:r>
              <a:rPr b="1" lang="ko" sz="1500">
                <a:solidFill>
                  <a:schemeClr val="dk1"/>
                </a:solidFill>
              </a:rPr>
              <a:t>0.5–7 keV</a:t>
            </a:r>
            <a:r>
              <a:rPr lang="ko" sz="1500">
                <a:solidFill>
                  <a:schemeClr val="dk1"/>
                </a:solidFill>
              </a:rPr>
              <a:t> band, images downsampled to </a:t>
            </a:r>
            <a:r>
              <a:rPr b="1" lang="ko" sz="1500">
                <a:solidFill>
                  <a:schemeClr val="dk1"/>
                </a:solidFill>
              </a:rPr>
              <a:t>128×128</a:t>
            </a:r>
            <a:r>
              <a:rPr lang="ko" sz="1500">
                <a:solidFill>
                  <a:schemeClr val="dk1"/>
                </a:solidFill>
              </a:rPr>
              <a:t>.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ko" sz="1500">
                <a:solidFill>
                  <a:schemeClr val="dk1"/>
                </a:solidFill>
              </a:rPr>
              <a:t>Augmentation:</a:t>
            </a:r>
            <a:r>
              <a:rPr lang="ko" sz="1500">
                <a:solidFill>
                  <a:schemeClr val="dk1"/>
                </a:solidFill>
              </a:rPr>
              <a:t> 3 projections × rotations/reflections → </a:t>
            </a:r>
            <a:r>
              <a:rPr b="1" lang="ko" sz="1500">
                <a:solidFill>
                  <a:schemeClr val="dk1"/>
                </a:solidFill>
              </a:rPr>
              <a:t>24 images/cluster</a:t>
            </a:r>
            <a:r>
              <a:rPr lang="ko" sz="1500">
                <a:solidFill>
                  <a:schemeClr val="dk1"/>
                </a:solidFill>
              </a:rPr>
              <a:t> (handles “rotation”)</a:t>
            </a:r>
            <a:endParaRPr sz="1500"/>
          </a:p>
        </p:txBody>
      </p:sp>
      <p:sp>
        <p:nvSpPr>
          <p:cNvPr id="68" name="Google Shape;68;p15"/>
          <p:cNvSpPr txBox="1"/>
          <p:nvPr/>
        </p:nvSpPr>
        <p:spPr>
          <a:xfrm>
            <a:off x="416400" y="83375"/>
            <a:ext cx="8311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ko" sz="2400">
                <a:solidFill>
                  <a:schemeClr val="dk1"/>
                </a:solidFill>
              </a:rPr>
              <a:t>A Deep Learning Approach to Galaxy Cluster X-ray Masses</a:t>
            </a:r>
            <a:endParaRPr sz="2400"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375" y="1312548"/>
            <a:ext cx="4024627" cy="3018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2"/>
          <p:cNvSpPr txBox="1"/>
          <p:nvPr>
            <p:ph type="title"/>
          </p:nvPr>
        </p:nvSpPr>
        <p:spPr>
          <a:xfrm>
            <a:off x="137700" y="952925"/>
            <a:ext cx="281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Rotation-Invariant CNN v2</a:t>
            </a:r>
            <a:endParaRPr/>
          </a:p>
        </p:txBody>
      </p:sp>
      <p:pic>
        <p:nvPicPr>
          <p:cNvPr id="292" name="Google Shape;292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1700" y="795325"/>
            <a:ext cx="5889901" cy="3756956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42"/>
          <p:cNvSpPr/>
          <p:nvPr/>
        </p:nvSpPr>
        <p:spPr>
          <a:xfrm>
            <a:off x="154775" y="2047875"/>
            <a:ext cx="2333700" cy="957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4" name="Google Shape;29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6300" y="3483775"/>
            <a:ext cx="2172125" cy="50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300" y="2381250"/>
            <a:ext cx="2043042" cy="50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42"/>
          <p:cNvSpPr txBox="1"/>
          <p:nvPr>
            <p:ph type="title"/>
          </p:nvPr>
        </p:nvSpPr>
        <p:spPr>
          <a:xfrm>
            <a:off x="232950" y="1999050"/>
            <a:ext cx="981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ko" sz="1820"/>
              <a:t>Paper: </a:t>
            </a:r>
            <a:endParaRPr sz="182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3"/>
          <p:cNvSpPr/>
          <p:nvPr/>
        </p:nvSpPr>
        <p:spPr>
          <a:xfrm>
            <a:off x="1154775" y="4133675"/>
            <a:ext cx="6619800" cy="879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43"/>
          <p:cNvSpPr txBox="1"/>
          <p:nvPr>
            <p:ph type="title"/>
          </p:nvPr>
        </p:nvSpPr>
        <p:spPr>
          <a:xfrm>
            <a:off x="384275" y="267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Discussion</a:t>
            </a:r>
            <a:endParaRPr/>
          </a:p>
        </p:txBody>
      </p:sp>
      <p:sp>
        <p:nvSpPr>
          <p:cNvPr id="303" name="Google Shape;303;p43"/>
          <p:cNvSpPr txBox="1"/>
          <p:nvPr>
            <p:ph idx="1" type="body"/>
          </p:nvPr>
        </p:nvSpPr>
        <p:spPr>
          <a:xfrm>
            <a:off x="384275" y="896800"/>
            <a:ext cx="8520600" cy="31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Goal.</a:t>
            </a:r>
            <a:r>
              <a:rPr lang="ko" sz="1400">
                <a:solidFill>
                  <a:schemeClr val="dk1"/>
                </a:solidFill>
              </a:rPr>
              <a:t> Predict galaxy-cluster mass from mock X-ray images; reproduce paper; test a </a:t>
            </a:r>
            <a:r>
              <a:rPr b="1" lang="ko" sz="1400">
                <a:solidFill>
                  <a:schemeClr val="dk1"/>
                </a:solidFill>
              </a:rPr>
              <a:t>rotationally invariant CNN (RI-CNN)</a:t>
            </a:r>
            <a:r>
              <a:rPr lang="ko" sz="1400">
                <a:solidFill>
                  <a:schemeClr val="dk1"/>
                </a:solidFill>
              </a:rPr>
              <a:t>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Setup.</a:t>
            </a:r>
            <a:r>
              <a:rPr lang="ko" sz="1400">
                <a:solidFill>
                  <a:schemeClr val="dk1"/>
                </a:solidFill>
              </a:rPr>
              <a:t> Baseline CNN with rotations/flips as data augmentation; RI-CNN (two versions) with shared weights across transforms and pool</a:t>
            </a:r>
            <a:r>
              <a:rPr lang="ko" sz="1400">
                <a:solidFill>
                  <a:schemeClr val="dk1"/>
                </a:solidFill>
              </a:rPr>
              <a:t>s</a:t>
            </a:r>
            <a:r>
              <a:rPr lang="ko" sz="1400">
                <a:solidFill>
                  <a:schemeClr val="dk1"/>
                </a:solidFill>
              </a:rPr>
              <a:t> outputs.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Findings.</a:t>
            </a:r>
            <a:r>
              <a:rPr lang="ko" sz="1400">
                <a:solidFill>
                  <a:schemeClr val="dk1"/>
                </a:solidFill>
              </a:rPr>
              <a:t> Baseline gives accurate, stable predictions (points close to the 1:1 line; small, centered residuals).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RI-CNN.</a:t>
            </a:r>
            <a:r>
              <a:rPr lang="ko" sz="1400">
                <a:solidFill>
                  <a:schemeClr val="dk1"/>
                </a:solidFill>
              </a:rPr>
              <a:t> Similar errors and correlation to baseline; </a:t>
            </a:r>
            <a:r>
              <a:rPr b="1" lang="ko" sz="1400">
                <a:solidFill>
                  <a:schemeClr val="dk1"/>
                </a:solidFill>
              </a:rPr>
              <a:t>no consistent improvement</a:t>
            </a:r>
            <a:r>
              <a:rPr lang="ko" sz="1400">
                <a:solidFill>
                  <a:schemeClr val="dk1"/>
                </a:solidFill>
              </a:rPr>
              <a:t>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Why?</a:t>
            </a:r>
            <a:r>
              <a:rPr lang="ko" sz="1400">
                <a:solidFill>
                  <a:schemeClr val="dk1"/>
                </a:solidFill>
              </a:rPr>
              <a:t> Strong augmentation already teaches invariance; simple CNN captures most signal in these maps.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Cost.</a:t>
            </a:r>
            <a:r>
              <a:rPr lang="ko" sz="1400">
                <a:solidFill>
                  <a:schemeClr val="dk1"/>
                </a:solidFill>
              </a:rPr>
              <a:t> RI-CNN trains slower/heavier without clear accuracy gains. 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  <p:sp>
        <p:nvSpPr>
          <p:cNvPr id="304" name="Google Shape;304;p43"/>
          <p:cNvSpPr txBox="1"/>
          <p:nvPr/>
        </p:nvSpPr>
        <p:spPr>
          <a:xfrm>
            <a:off x="1172700" y="4133675"/>
            <a:ext cx="6798600" cy="8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ko" sz="2100">
                <a:solidFill>
                  <a:schemeClr val="dk1"/>
                </a:solidFill>
              </a:rPr>
              <a:t>Performance is saturated already by basic CNN based models with only small room for improvement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Limitations</a:t>
            </a:r>
            <a:endParaRPr/>
          </a:p>
        </p:txBody>
      </p:sp>
      <p:sp>
        <p:nvSpPr>
          <p:cNvPr id="310" name="Google Shape;310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Data size.</a:t>
            </a:r>
            <a:r>
              <a:rPr lang="ko" sz="1400">
                <a:solidFill>
                  <a:schemeClr val="dk1"/>
                </a:solidFill>
              </a:rPr>
              <a:t> Few unique clusters → limited diversity; bigger models tend to </a:t>
            </a:r>
            <a:r>
              <a:rPr b="1" lang="ko" sz="1400">
                <a:solidFill>
                  <a:schemeClr val="dk1"/>
                </a:solidFill>
              </a:rPr>
              <a:t>overfit</a:t>
            </a:r>
            <a:r>
              <a:rPr lang="ko" sz="1400">
                <a:solidFill>
                  <a:schemeClr val="dk1"/>
                </a:solidFill>
              </a:rPr>
              <a:t>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Redundant invariance.</a:t>
            </a:r>
            <a:r>
              <a:rPr lang="ko" sz="1400">
                <a:solidFill>
                  <a:schemeClr val="dk1"/>
                </a:solidFill>
              </a:rPr>
              <a:t> Since augmentation already adds rotations/flips, RI-CNN has </a:t>
            </a:r>
            <a:r>
              <a:rPr b="1" lang="ko" sz="1400">
                <a:solidFill>
                  <a:schemeClr val="dk1"/>
                </a:solidFill>
              </a:rPr>
              <a:t>little headroom</a:t>
            </a:r>
            <a:r>
              <a:rPr lang="ko" sz="1400">
                <a:solidFill>
                  <a:schemeClr val="dk1"/>
                </a:solidFill>
              </a:rPr>
              <a:t> to improve.</a:t>
            </a:r>
            <a:br>
              <a:rPr lang="ko" sz="1400">
                <a:solidFill>
                  <a:schemeClr val="dk1"/>
                </a:solidFill>
              </a:rPr>
            </a:br>
            <a:br>
              <a:rPr lang="ko" sz="1400">
                <a:solidFill>
                  <a:schemeClr val="dk1"/>
                </a:solidFill>
              </a:rPr>
            </a:br>
            <a:r>
              <a:rPr b="1" lang="ko" sz="1400">
                <a:solidFill>
                  <a:schemeClr val="dk1"/>
                </a:solidFill>
              </a:rPr>
              <a:t>Signal loss.</a:t>
            </a:r>
            <a:r>
              <a:rPr lang="ko" sz="1400">
                <a:solidFill>
                  <a:schemeClr val="dk1"/>
                </a:solidFill>
              </a:rPr>
              <a:t> Pooling over rotations can </a:t>
            </a:r>
            <a:r>
              <a:rPr b="1" lang="ko" sz="1400">
                <a:solidFill>
                  <a:schemeClr val="dk1"/>
                </a:solidFill>
              </a:rPr>
              <a:t>discard orientation cues</a:t>
            </a:r>
            <a:r>
              <a:rPr lang="ko" sz="1400">
                <a:solidFill>
                  <a:schemeClr val="dk1"/>
                </a:solidFill>
              </a:rPr>
              <a:t> (e.g., asymmetric substructure, merger features) that still correlate with mass, slightly </a:t>
            </a:r>
            <a:r>
              <a:rPr b="1" lang="ko" sz="1400">
                <a:solidFill>
                  <a:schemeClr val="dk1"/>
                </a:solidFill>
              </a:rPr>
              <a:t>capping RI-CNN gains</a:t>
            </a:r>
            <a:r>
              <a:rPr lang="ko" sz="1400">
                <a:solidFill>
                  <a:schemeClr val="dk1"/>
                </a:solidFill>
              </a:rPr>
              <a:t>.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Sim-to-real gap.</a:t>
            </a:r>
            <a:r>
              <a:rPr lang="ko" sz="1400">
                <a:solidFill>
                  <a:schemeClr val="dk1"/>
                </a:solidFill>
              </a:rPr>
              <a:t> Labels from mocks; noise/PSF/instrument differences may limit ceiling.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Tuning/budget.</a:t>
            </a:r>
            <a:r>
              <a:rPr lang="ko" sz="1400">
                <a:solidFill>
                  <a:schemeClr val="dk1"/>
                </a:solidFill>
              </a:rPr>
              <a:t> Minimal hyperparameter search; RI design choices (pooling) not deeply optimized due to long computation time.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Next steps.</a:t>
            </a:r>
            <a:r>
              <a:rPr lang="ko" sz="1400">
                <a:solidFill>
                  <a:schemeClr val="dk1"/>
                </a:solidFill>
              </a:rPr>
              <a:t> More clusters &amp; realistic sims; </a:t>
            </a:r>
            <a:r>
              <a:rPr b="1" lang="ko" sz="1400">
                <a:solidFill>
                  <a:schemeClr val="dk1"/>
                </a:solidFill>
              </a:rPr>
              <a:t>continuous-rotation equivariant</a:t>
            </a:r>
            <a:r>
              <a:rPr lang="ko" sz="1400">
                <a:solidFill>
                  <a:schemeClr val="dk1"/>
                </a:solidFill>
              </a:rPr>
              <a:t> convs; multi feature fusion; </a:t>
            </a:r>
            <a:r>
              <a:rPr b="1" lang="ko" sz="1400">
                <a:solidFill>
                  <a:schemeClr val="dk1"/>
                </a:solidFill>
              </a:rPr>
              <a:t>uncertainty estimation</a:t>
            </a:r>
            <a:r>
              <a:rPr lang="ko" sz="1400">
                <a:solidFill>
                  <a:schemeClr val="dk1"/>
                </a:solidFill>
              </a:rPr>
              <a:t> and ensembles.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5"/>
          <p:cNvSpPr txBox="1"/>
          <p:nvPr>
            <p:ph type="title"/>
          </p:nvPr>
        </p:nvSpPr>
        <p:spPr>
          <a:xfrm>
            <a:off x="3671850" y="2337525"/>
            <a:ext cx="1800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Thank You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6"/>
          <p:cNvSpPr txBox="1"/>
          <p:nvPr>
            <p:ph type="title"/>
          </p:nvPr>
        </p:nvSpPr>
        <p:spPr>
          <a:xfrm>
            <a:off x="311700" y="74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Models</a:t>
            </a:r>
            <a:r>
              <a:rPr lang="ko"/>
              <a:t> 3) Visual Transformer (ViT)</a:t>
            </a:r>
            <a:endParaRPr/>
          </a:p>
        </p:txBody>
      </p:sp>
      <p:sp>
        <p:nvSpPr>
          <p:cNvPr id="321" name="Google Shape;321;p46"/>
          <p:cNvSpPr txBox="1"/>
          <p:nvPr>
            <p:ph idx="1" type="body"/>
          </p:nvPr>
        </p:nvSpPr>
        <p:spPr>
          <a:xfrm>
            <a:off x="5799975" y="1152475"/>
            <a:ext cx="3032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200">
                <a:solidFill>
                  <a:schemeClr val="dk1"/>
                </a:solidFill>
              </a:rPr>
              <a:t>Image to Patches</a:t>
            </a:r>
            <a:r>
              <a:rPr lang="ko" sz="1200">
                <a:solidFill>
                  <a:schemeClr val="dk1"/>
                </a:solidFill>
              </a:rPr>
              <a:t>: Takes a 112×112 galaxy image and cuts it into 64 small patches (like cutting a photo into squares)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200">
                <a:solidFill>
                  <a:schemeClr val="dk1"/>
                </a:solidFill>
              </a:rPr>
              <a:t>Convert to Numbers</a:t>
            </a:r>
            <a:r>
              <a:rPr lang="ko" sz="1200">
                <a:solidFill>
                  <a:schemeClr val="dk1"/>
                </a:solidFill>
              </a:rPr>
              <a:t>: Each patch becomes a list of 64 numbers, plus position information so the model knows where each patch came from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200">
                <a:solidFill>
                  <a:schemeClr val="dk1"/>
                </a:solidFill>
              </a:rPr>
              <a:t>Learn Relationships</a:t>
            </a:r>
            <a:r>
              <a:rPr lang="ko" sz="1200">
                <a:solidFill>
                  <a:schemeClr val="dk1"/>
                </a:solidFill>
              </a:rPr>
              <a:t>: 4 transformer layers use attention to figure out which patches are important and how they relate to each other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200">
                <a:solidFill>
                  <a:schemeClr val="dk1"/>
                </a:solidFill>
              </a:rPr>
              <a:t>Predict Mass</a:t>
            </a:r>
            <a:r>
              <a:rPr lang="ko" sz="1200">
                <a:solidFill>
                  <a:schemeClr val="dk1"/>
                </a:solidFill>
              </a:rPr>
              <a:t>: Combines all patch information to output a single number - the predicted galaxy cluster mass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  <p:pic>
        <p:nvPicPr>
          <p:cNvPr id="322" name="Google Shape;322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13775"/>
            <a:ext cx="5829927" cy="451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7"/>
          <p:cNvSpPr txBox="1"/>
          <p:nvPr>
            <p:ph type="title"/>
          </p:nvPr>
        </p:nvSpPr>
        <p:spPr>
          <a:xfrm>
            <a:off x="311700" y="74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Models 3) Visual Transformer (ViT)</a:t>
            </a:r>
            <a:endParaRPr/>
          </a:p>
        </p:txBody>
      </p:sp>
      <p:sp>
        <p:nvSpPr>
          <p:cNvPr id="328" name="Google Shape;328;p4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29" name="Google Shape;32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4802" y="1270225"/>
            <a:ext cx="3411549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860" y="646876"/>
            <a:ext cx="6515015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8850" y="892675"/>
            <a:ext cx="6515024" cy="332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8"/>
          <p:cNvSpPr txBox="1"/>
          <p:nvPr>
            <p:ph type="title"/>
          </p:nvPr>
        </p:nvSpPr>
        <p:spPr>
          <a:xfrm>
            <a:off x="352000" y="122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Models 4) Fully Connected Neural Networks (FCNN)</a:t>
            </a:r>
            <a:endParaRPr/>
          </a:p>
        </p:txBody>
      </p:sp>
      <p:sp>
        <p:nvSpPr>
          <p:cNvPr id="337" name="Google Shape;337;p48"/>
          <p:cNvSpPr txBox="1"/>
          <p:nvPr>
            <p:ph idx="1" type="body"/>
          </p:nvPr>
        </p:nvSpPr>
        <p:spPr>
          <a:xfrm>
            <a:off x="6372375" y="1152475"/>
            <a:ext cx="2460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38" name="Google Shape;338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674275"/>
            <a:ext cx="2781524" cy="453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94837" y="674275"/>
            <a:ext cx="3434925" cy="388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4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27771" y="3687871"/>
            <a:ext cx="3639125" cy="76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9"/>
          <p:cNvSpPr txBox="1"/>
          <p:nvPr>
            <p:ph type="title"/>
          </p:nvPr>
        </p:nvSpPr>
        <p:spPr>
          <a:xfrm>
            <a:off x="352000" y="122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Models 4) Fully Connected Neural Networks (FCNN)</a:t>
            </a:r>
            <a:endParaRPr/>
          </a:p>
        </p:txBody>
      </p:sp>
      <p:sp>
        <p:nvSpPr>
          <p:cNvPr id="346" name="Google Shape;346;p49"/>
          <p:cNvSpPr txBox="1"/>
          <p:nvPr>
            <p:ph idx="1" type="body"/>
          </p:nvPr>
        </p:nvSpPr>
        <p:spPr>
          <a:xfrm>
            <a:off x="6372375" y="1152475"/>
            <a:ext cx="2460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47" name="Google Shape;347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7026" y="1643400"/>
            <a:ext cx="3483800" cy="3500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95273" y="1800100"/>
            <a:ext cx="3441749" cy="3343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1" y="695238"/>
            <a:ext cx="3310201" cy="217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50"/>
          <p:cNvSpPr txBox="1"/>
          <p:nvPr>
            <p:ph type="title"/>
          </p:nvPr>
        </p:nvSpPr>
        <p:spPr>
          <a:xfrm>
            <a:off x="360050" y="114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Models 1) Baseline CNN - ver1</a:t>
            </a:r>
            <a:endParaRPr/>
          </a:p>
        </p:txBody>
      </p:sp>
      <p:pic>
        <p:nvPicPr>
          <p:cNvPr id="355" name="Google Shape;35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5675" y="542075"/>
            <a:ext cx="6927898" cy="2246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161" y="2739875"/>
            <a:ext cx="2472490" cy="2452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3890" y="2792175"/>
            <a:ext cx="2344385" cy="2347726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50"/>
          <p:cNvSpPr txBox="1"/>
          <p:nvPr/>
        </p:nvSpPr>
        <p:spPr>
          <a:xfrm>
            <a:off x="6933375" y="3328725"/>
            <a:ext cx="1330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 sz="1800">
                <a:solidFill>
                  <a:schemeClr val="dk2"/>
                </a:solidFill>
              </a:rPr>
              <a:t>random rotation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359" name="Google Shape;359;p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56587" y="2764340"/>
            <a:ext cx="2344374" cy="24033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1"/>
          <p:cNvSpPr txBox="1"/>
          <p:nvPr>
            <p:ph type="title"/>
          </p:nvPr>
        </p:nvSpPr>
        <p:spPr>
          <a:xfrm>
            <a:off x="416500" y="187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Models 3) CNN + Tree Based Regression</a:t>
            </a:r>
            <a:endParaRPr/>
          </a:p>
        </p:txBody>
      </p:sp>
      <p:sp>
        <p:nvSpPr>
          <p:cNvPr id="365" name="Google Shape;365;p51"/>
          <p:cNvSpPr txBox="1"/>
          <p:nvPr>
            <p:ph idx="1" type="body"/>
          </p:nvPr>
        </p:nvSpPr>
        <p:spPr>
          <a:xfrm>
            <a:off x="352025" y="8058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ko" sz="1400">
                <a:solidFill>
                  <a:schemeClr val="dk1"/>
                </a:solidFill>
              </a:rPr>
              <a:t>Input features (rotation-invariant):</a:t>
            </a:r>
            <a:r>
              <a:rPr lang="ko" sz="1400">
                <a:solidFill>
                  <a:schemeClr val="dk1"/>
                </a:solidFill>
              </a:rPr>
              <a:t> For each image, make 8 D4 views (4 rotations × flips), pass all through the </a:t>
            </a:r>
            <a:r>
              <a:rPr b="1" lang="ko" sz="1400">
                <a:solidFill>
                  <a:schemeClr val="dk1"/>
                </a:solidFill>
              </a:rPr>
              <a:t>same CNN body</a:t>
            </a:r>
            <a:r>
              <a:rPr lang="ko" sz="1400">
                <a:solidFill>
                  <a:schemeClr val="dk1"/>
                </a:solidFill>
              </a:rPr>
              <a:t>, then </a:t>
            </a:r>
            <a:r>
              <a:rPr b="1" lang="ko" sz="1400">
                <a:solidFill>
                  <a:schemeClr val="dk1"/>
                </a:solidFill>
              </a:rPr>
              <a:t>pool (mean/max)</a:t>
            </a:r>
            <a:r>
              <a:rPr lang="ko" sz="1400">
                <a:solidFill>
                  <a:schemeClr val="dk1"/>
                </a:solidFill>
              </a:rPr>
              <a:t> across the 8 outputs → </a:t>
            </a:r>
            <a:r>
              <a:rPr b="1" lang="ko" sz="1400">
                <a:solidFill>
                  <a:schemeClr val="dk1"/>
                </a:solidFill>
              </a:rPr>
              <a:t>one invariant feature vector</a:t>
            </a:r>
            <a:r>
              <a:rPr lang="ko" sz="1400">
                <a:solidFill>
                  <a:schemeClr val="dk1"/>
                </a:solidFill>
              </a:rPr>
              <a:t> per image.</a:t>
            </a:r>
            <a:br>
              <a:rPr lang="ko" sz="1400">
                <a:solidFill>
                  <a:schemeClr val="dk1"/>
                </a:solidFill>
              </a:rPr>
            </a:b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ko" sz="1400">
                <a:solidFill>
                  <a:schemeClr val="dk1"/>
                </a:solidFill>
              </a:rPr>
              <a:t>Model:</a:t>
            </a:r>
            <a:r>
              <a:rPr lang="ko" sz="1400">
                <a:solidFill>
                  <a:schemeClr val="dk1"/>
                </a:solidFill>
              </a:rPr>
              <a:t> Train a </a:t>
            </a:r>
            <a:r>
              <a:rPr b="1" lang="ko" sz="1400">
                <a:solidFill>
                  <a:schemeClr val="dk1"/>
                </a:solidFill>
              </a:rPr>
              <a:t>tree-based regressor</a:t>
            </a:r>
            <a:r>
              <a:rPr lang="ko" sz="1400">
                <a:solidFill>
                  <a:schemeClr val="dk1"/>
                </a:solidFill>
              </a:rPr>
              <a:t> on these invariant features ; </a:t>
            </a:r>
            <a:r>
              <a:rPr b="1" lang="ko" sz="1400">
                <a:solidFill>
                  <a:schemeClr val="dk1"/>
                </a:solidFill>
              </a:rPr>
              <a:t>XGBoost</a:t>
            </a:r>
            <a:r>
              <a:rPr lang="ko" sz="1400">
                <a:solidFill>
                  <a:schemeClr val="dk1"/>
                </a:solidFill>
              </a:rPr>
              <a:t> (gradient-boosted trees).</a:t>
            </a:r>
            <a:br>
              <a:rPr lang="ko" sz="1400">
                <a:solidFill>
                  <a:schemeClr val="dk1"/>
                </a:solidFill>
              </a:rPr>
            </a:b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ko" sz="1400">
                <a:solidFill>
                  <a:schemeClr val="dk1"/>
                </a:solidFill>
              </a:rPr>
              <a:t>Training target:</a:t>
            </a:r>
            <a:r>
              <a:rPr lang="ko" sz="1400">
                <a:solidFill>
                  <a:schemeClr val="dk1"/>
                </a:solidFill>
              </a:rPr>
              <a:t> </a:t>
            </a:r>
            <a:r>
              <a:rPr b="1" lang="ko" sz="1400">
                <a:solidFill>
                  <a:schemeClr val="dk1"/>
                </a:solidFill>
              </a:rPr>
              <a:t>log(M500c)</a:t>
            </a:r>
            <a:r>
              <a:rPr lang="ko" sz="1400">
                <a:solidFill>
                  <a:schemeClr val="dk1"/>
                </a:solidFill>
              </a:rPr>
              <a:t>. Fit on train split; validate on held-out data.</a:t>
            </a:r>
            <a:br>
              <a:rPr lang="ko" sz="1400">
                <a:solidFill>
                  <a:schemeClr val="dk1"/>
                </a:solidFill>
              </a:rPr>
            </a:b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ko" sz="1400">
                <a:solidFill>
                  <a:schemeClr val="dk1"/>
                </a:solidFill>
              </a:rPr>
              <a:t>Prediction:</a:t>
            </a:r>
            <a:r>
              <a:rPr lang="ko" sz="1400">
                <a:solidFill>
                  <a:schemeClr val="dk1"/>
                </a:solidFill>
              </a:rPr>
              <a:t> At test time, compute the </a:t>
            </a:r>
            <a:r>
              <a:rPr b="1" lang="ko" sz="1400">
                <a:solidFill>
                  <a:schemeClr val="dk1"/>
                </a:solidFill>
              </a:rPr>
              <a:t>same pooled features</a:t>
            </a:r>
            <a:r>
              <a:rPr lang="ko" sz="1400">
                <a:solidFill>
                  <a:schemeClr val="dk1"/>
                </a:solidFill>
              </a:rPr>
              <a:t> and feed them to the trained trees to get the mass estimate.</a:t>
            </a:r>
            <a:br>
              <a:rPr lang="ko" sz="1400">
                <a:solidFill>
                  <a:schemeClr val="dk1"/>
                </a:solidFill>
              </a:rPr>
            </a:b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ko" sz="1400">
                <a:solidFill>
                  <a:schemeClr val="dk1"/>
                </a:solidFill>
              </a:rPr>
              <a:t>Handle </a:t>
            </a:r>
            <a:r>
              <a:rPr b="1" lang="ko" sz="1400">
                <a:solidFill>
                  <a:schemeClr val="dk1"/>
                </a:solidFill>
              </a:rPr>
              <a:t>non-linear</a:t>
            </a:r>
            <a:r>
              <a:rPr lang="ko" sz="1400">
                <a:solidFill>
                  <a:schemeClr val="dk1"/>
                </a:solidFill>
              </a:rPr>
              <a:t> patterns, </a:t>
            </a:r>
            <a:r>
              <a:rPr b="1" lang="ko" sz="1400">
                <a:solidFill>
                  <a:schemeClr val="dk1"/>
                </a:solidFill>
              </a:rPr>
              <a:t>fast</a:t>
            </a:r>
            <a:r>
              <a:rPr lang="ko" sz="1400">
                <a:solidFill>
                  <a:schemeClr val="dk1"/>
                </a:solidFill>
              </a:rPr>
              <a:t> to train</a:t>
            </a:r>
            <a:endParaRPr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56425" y="341925"/>
            <a:ext cx="5715300" cy="45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Preprocessing:</a:t>
            </a:r>
            <a:r>
              <a:rPr lang="ko" sz="1400">
                <a:solidFill>
                  <a:schemeClr val="dk1"/>
                </a:solidFill>
              </a:rPr>
              <a:t> Crop to </a:t>
            </a:r>
            <a:r>
              <a:rPr b="1" lang="ko" sz="1400">
                <a:solidFill>
                  <a:schemeClr val="dk1"/>
                </a:solidFill>
              </a:rPr>
              <a:t>128×128</a:t>
            </a:r>
            <a:r>
              <a:rPr lang="ko" sz="1400">
                <a:solidFill>
                  <a:schemeClr val="dk1"/>
                </a:solidFill>
              </a:rPr>
              <a:t>, use </a:t>
            </a:r>
            <a:r>
              <a:rPr b="1" lang="ko" sz="1400">
                <a:solidFill>
                  <a:schemeClr val="dk1"/>
                </a:solidFill>
              </a:rPr>
              <a:t>photon counts only</a:t>
            </a:r>
            <a:r>
              <a:rPr lang="ko" sz="1400">
                <a:solidFill>
                  <a:schemeClr val="dk1"/>
                </a:solidFill>
              </a:rPr>
              <a:t> (no spectra). </a:t>
            </a:r>
            <a:r>
              <a:rPr b="1" lang="ko" sz="1400">
                <a:solidFill>
                  <a:schemeClr val="dk1"/>
                </a:solidFill>
              </a:rPr>
              <a:t>Target label</a:t>
            </a:r>
            <a:r>
              <a:rPr lang="ko" sz="1400">
                <a:solidFill>
                  <a:schemeClr val="dk1"/>
                </a:solidFill>
              </a:rPr>
              <a:t>: Cluster mass, </a:t>
            </a:r>
            <a:r>
              <a:rPr b="1" lang="ko" sz="1400">
                <a:solidFill>
                  <a:schemeClr val="dk1"/>
                </a:solidFill>
              </a:rPr>
              <a:t>log(M500c)</a:t>
            </a:r>
            <a:r>
              <a:rPr lang="ko" sz="1400">
                <a:solidFill>
                  <a:schemeClr val="dk1"/>
                </a:solidFill>
              </a:rPr>
              <a:t>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CNN architecture:</a:t>
            </a:r>
            <a:endParaRPr b="1" sz="1400">
              <a:solidFill>
                <a:schemeClr val="dk1"/>
              </a:solidFill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ko">
                <a:solidFill>
                  <a:schemeClr val="dk1"/>
                </a:solidFill>
              </a:rPr>
              <a:t>3× </a:t>
            </a:r>
            <a:r>
              <a:rPr b="1" lang="ko">
                <a:solidFill>
                  <a:schemeClr val="dk1"/>
                </a:solidFill>
              </a:rPr>
              <a:t>Conv(3×3)</a:t>
            </a:r>
            <a:r>
              <a:rPr lang="ko">
                <a:solidFill>
                  <a:schemeClr val="dk1"/>
                </a:solidFill>
              </a:rPr>
              <a:t> with </a:t>
            </a:r>
            <a:r>
              <a:rPr b="1" lang="ko">
                <a:solidFill>
                  <a:schemeClr val="dk1"/>
                </a:solidFill>
              </a:rPr>
              <a:t>16/32/64 filters</a:t>
            </a:r>
            <a:r>
              <a:rPr lang="ko">
                <a:solidFill>
                  <a:schemeClr val="dk1"/>
                </a:solidFill>
              </a:rPr>
              <a:t>, each followed by </a:t>
            </a:r>
            <a:r>
              <a:rPr b="1" lang="ko">
                <a:solidFill>
                  <a:schemeClr val="dk1"/>
                </a:solidFill>
              </a:rPr>
              <a:t>MaxPool(2×2, stride 2)</a:t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ko">
                <a:solidFill>
                  <a:schemeClr val="dk1"/>
                </a:solidFill>
              </a:rPr>
              <a:t>Global Average Pooling</a:t>
            </a:r>
            <a:r>
              <a:rPr lang="ko">
                <a:solidFill>
                  <a:schemeClr val="dk1"/>
                </a:solidFill>
              </a:rPr>
              <a:t> → </a:t>
            </a:r>
            <a:r>
              <a:rPr b="1" lang="ko">
                <a:solidFill>
                  <a:schemeClr val="dk1"/>
                </a:solidFill>
              </a:rPr>
              <a:t>FC 200 → FC 100 → FC 20 → Output(1)</a:t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b="1" lang="ko">
                <a:solidFill>
                  <a:schemeClr val="dk1"/>
                </a:solidFill>
              </a:rPr>
              <a:t>Dropout 10%</a:t>
            </a:r>
            <a:r>
              <a:rPr lang="ko">
                <a:solidFill>
                  <a:schemeClr val="dk1"/>
                </a:solidFill>
              </a:rPr>
              <a:t> after the first two FC layers (~</a:t>
            </a:r>
            <a:r>
              <a:rPr b="1" lang="ko">
                <a:solidFill>
                  <a:schemeClr val="dk1"/>
                </a:solidFill>
              </a:rPr>
              <a:t>58k</a:t>
            </a:r>
            <a:r>
              <a:rPr lang="ko">
                <a:solidFill>
                  <a:schemeClr val="dk1"/>
                </a:solidFill>
              </a:rPr>
              <a:t> trainable params)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Training:</a:t>
            </a:r>
            <a:r>
              <a:rPr lang="ko" sz="1400">
                <a:solidFill>
                  <a:schemeClr val="dk1"/>
                </a:solidFill>
              </a:rPr>
              <a:t> </a:t>
            </a:r>
            <a:r>
              <a:rPr b="1" lang="ko" sz="1400">
                <a:solidFill>
                  <a:schemeClr val="dk1"/>
                </a:solidFill>
              </a:rPr>
              <a:t>MSE</a:t>
            </a:r>
            <a:r>
              <a:rPr lang="ko" sz="1400">
                <a:solidFill>
                  <a:schemeClr val="dk1"/>
                </a:solidFill>
              </a:rPr>
              <a:t> loss, </a:t>
            </a:r>
            <a:r>
              <a:rPr b="1" lang="ko" sz="1400">
                <a:solidFill>
                  <a:schemeClr val="dk1"/>
                </a:solidFill>
              </a:rPr>
              <a:t>Adam</a:t>
            </a:r>
            <a:r>
              <a:rPr lang="ko" sz="1400">
                <a:solidFill>
                  <a:schemeClr val="dk1"/>
                </a:solidFill>
              </a:rPr>
              <a:t> optimizer (lr </a:t>
            </a:r>
            <a:r>
              <a:rPr b="1" lang="ko" sz="1400">
                <a:solidFill>
                  <a:schemeClr val="dk1"/>
                </a:solidFill>
              </a:rPr>
              <a:t>0.0005</a:t>
            </a:r>
            <a:r>
              <a:rPr lang="ko" sz="1400">
                <a:solidFill>
                  <a:schemeClr val="dk1"/>
                </a:solidFill>
              </a:rPr>
              <a:t>), </a:t>
            </a:r>
            <a:r>
              <a:rPr b="1" lang="ko" sz="1400">
                <a:solidFill>
                  <a:schemeClr val="dk1"/>
                </a:solidFill>
              </a:rPr>
              <a:t>10-fold</a:t>
            </a:r>
            <a:r>
              <a:rPr lang="ko" sz="1400">
                <a:solidFill>
                  <a:schemeClr val="dk1"/>
                </a:solidFill>
              </a:rPr>
              <a:t> cross-validation with </a:t>
            </a:r>
            <a:r>
              <a:rPr b="1" lang="ko" sz="1400">
                <a:solidFill>
                  <a:schemeClr val="dk1"/>
                </a:solidFill>
              </a:rPr>
              <a:t>cluster-level</a:t>
            </a:r>
            <a:r>
              <a:rPr lang="ko" sz="1400">
                <a:solidFill>
                  <a:schemeClr val="dk1"/>
                </a:solidFill>
              </a:rPr>
              <a:t> separation (no leak across folds).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Early-stop checks (on validation):</a:t>
            </a:r>
            <a:r>
              <a:rPr lang="ko" sz="1400">
                <a:solidFill>
                  <a:schemeClr val="dk1"/>
                </a:solidFill>
              </a:rPr>
              <a:t> low max residual, low median bias, slope &gt; 0.9; otherwise cap at 400 epochs.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Note for our hack:</a:t>
            </a:r>
            <a:r>
              <a:rPr lang="ko" sz="1400">
                <a:solidFill>
                  <a:schemeClr val="dk1"/>
                </a:solidFill>
              </a:rPr>
              <a:t> Baseline isn’t rotation-invariant → we’ll try a </a:t>
            </a:r>
            <a:r>
              <a:rPr b="1" lang="ko" sz="1400">
                <a:solidFill>
                  <a:schemeClr val="dk1"/>
                </a:solidFill>
              </a:rPr>
              <a:t>rotation-invariant CNN</a:t>
            </a:r>
            <a:r>
              <a:rPr lang="ko" sz="1400">
                <a:solidFill>
                  <a:schemeClr val="dk1"/>
                </a:solidFill>
              </a:rPr>
              <a:t> and compare.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8363" y="-33398"/>
            <a:ext cx="3848099" cy="4270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6"/>
          <p:cNvPicPr preferRelativeResize="0"/>
          <p:nvPr/>
        </p:nvPicPr>
        <p:blipFill rotWithShape="1">
          <a:blip r:embed="rId4">
            <a:alphaModFix/>
          </a:blip>
          <a:srcRect b="-4060" l="-2500" r="2499" t="4060"/>
          <a:stretch/>
        </p:blipFill>
        <p:spPr>
          <a:xfrm>
            <a:off x="5771725" y="3950779"/>
            <a:ext cx="4518725" cy="119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52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Models 3) CNN + Tree Based Regression</a:t>
            </a:r>
            <a:endParaRPr/>
          </a:p>
        </p:txBody>
      </p:sp>
      <p:sp>
        <p:nvSpPr>
          <p:cNvPr id="371" name="Google Shape;371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72" name="Google Shape;372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1300" y="475975"/>
            <a:ext cx="2814900" cy="2648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69000" y="502288"/>
            <a:ext cx="2749499" cy="25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82551" y="3204603"/>
            <a:ext cx="6838999" cy="2187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8500" y="200400"/>
            <a:ext cx="3442525" cy="249192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159200" y="917075"/>
            <a:ext cx="5859300" cy="346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Accuracy:</a:t>
            </a:r>
            <a:r>
              <a:rPr lang="ko" sz="1400">
                <a:solidFill>
                  <a:schemeClr val="dk1"/>
                </a:solidFill>
              </a:rPr>
              <a:t> </a:t>
            </a:r>
            <a:r>
              <a:rPr b="1" lang="ko" sz="1400">
                <a:solidFill>
                  <a:schemeClr val="dk1"/>
                </a:solidFill>
              </a:rPr>
              <a:t>σ ≈ 0.051 dex (~11.6% scatter)</a:t>
            </a:r>
            <a:r>
              <a:rPr lang="ko" sz="1400">
                <a:solidFill>
                  <a:schemeClr val="dk1"/>
                </a:solidFill>
              </a:rPr>
              <a:t> over 10 folds; </a:t>
            </a:r>
            <a:r>
              <a:rPr b="1" lang="ko" sz="1400">
                <a:solidFill>
                  <a:schemeClr val="dk1"/>
                </a:solidFill>
              </a:rPr>
              <a:t>best fold ~7.7%</a:t>
            </a:r>
            <a:r>
              <a:rPr lang="ko" sz="1400">
                <a:solidFill>
                  <a:schemeClr val="dk1"/>
                </a:solidFill>
              </a:rPr>
              <a:t>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Bias:</a:t>
            </a:r>
            <a:r>
              <a:rPr lang="ko" sz="1400">
                <a:solidFill>
                  <a:schemeClr val="dk1"/>
                </a:solidFill>
              </a:rPr>
              <a:t> Small, around </a:t>
            </a:r>
            <a:r>
              <a:rPr b="1" lang="ko" sz="1400">
                <a:solidFill>
                  <a:schemeClr val="dk1"/>
                </a:solidFill>
              </a:rPr>
              <a:t>–0.022 dex</a:t>
            </a:r>
            <a:r>
              <a:rPr lang="ko" sz="1400">
                <a:solidFill>
                  <a:schemeClr val="dk1"/>
                </a:solidFill>
              </a:rPr>
              <a:t> overall.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vs. classic methods:</a:t>
            </a:r>
            <a:r>
              <a:rPr lang="ko" sz="1400">
                <a:solidFill>
                  <a:schemeClr val="dk1"/>
                </a:solidFill>
              </a:rPr>
              <a:t> beats </a:t>
            </a:r>
            <a:r>
              <a:rPr b="1" lang="ko" sz="1400">
                <a:solidFill>
                  <a:schemeClr val="dk1"/>
                </a:solidFill>
              </a:rPr>
              <a:t>luminosity-based </a:t>
            </a:r>
            <a:r>
              <a:rPr lang="ko" sz="1400">
                <a:solidFill>
                  <a:schemeClr val="dk1"/>
                </a:solidFill>
              </a:rPr>
              <a:t>cluster mass measurement (~</a:t>
            </a:r>
            <a:r>
              <a:rPr b="1" lang="ko" sz="1400">
                <a:solidFill>
                  <a:schemeClr val="dk1"/>
                </a:solidFill>
              </a:rPr>
              <a:t>15-18%</a:t>
            </a:r>
            <a:r>
              <a:rPr lang="ko" sz="1400">
                <a:solidFill>
                  <a:schemeClr val="dk1"/>
                </a:solidFill>
              </a:rPr>
              <a:t> scatter vs </a:t>
            </a:r>
            <a:r>
              <a:rPr b="1" lang="ko" sz="1400">
                <a:solidFill>
                  <a:schemeClr val="dk1"/>
                </a:solidFill>
              </a:rPr>
              <a:t>~8-12%</a:t>
            </a:r>
            <a:r>
              <a:rPr lang="ko" sz="1400">
                <a:solidFill>
                  <a:schemeClr val="dk1"/>
                </a:solidFill>
              </a:rPr>
              <a:t>)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Model insight:</a:t>
            </a:r>
            <a:r>
              <a:rPr lang="ko" sz="1400">
                <a:solidFill>
                  <a:schemeClr val="dk1"/>
                </a:solidFill>
              </a:rPr>
              <a:t> The CNN </a:t>
            </a:r>
            <a:r>
              <a:rPr b="1" lang="ko" sz="1400">
                <a:solidFill>
                  <a:schemeClr val="dk1"/>
                </a:solidFill>
              </a:rPr>
              <a:t>ignores cores</a:t>
            </a:r>
            <a:r>
              <a:rPr lang="ko" sz="1400">
                <a:solidFill>
                  <a:schemeClr val="dk1"/>
                </a:solidFill>
              </a:rPr>
              <a:t> and focuses on the </a:t>
            </a:r>
            <a:r>
              <a:rPr b="1" lang="ko" sz="1400">
                <a:solidFill>
                  <a:schemeClr val="dk1"/>
                </a:solidFill>
              </a:rPr>
              <a:t>outskirts</a:t>
            </a:r>
            <a:r>
              <a:rPr lang="ko" sz="1400">
                <a:solidFill>
                  <a:schemeClr val="dk1"/>
                </a:solidFill>
              </a:rPr>
              <a:t>; consistent with physical observation (cores are complex)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ko" sz="1400">
                <a:solidFill>
                  <a:schemeClr val="dk1"/>
                </a:solidFill>
              </a:rPr>
              <a:t>Conclusion:</a:t>
            </a:r>
            <a:r>
              <a:rPr lang="ko" sz="1400">
                <a:solidFill>
                  <a:schemeClr val="dk1"/>
                </a:solidFill>
              </a:rPr>
              <a:t> </a:t>
            </a:r>
            <a:r>
              <a:rPr b="1" lang="ko" sz="1400">
                <a:solidFill>
                  <a:schemeClr val="dk1"/>
                </a:solidFill>
              </a:rPr>
              <a:t>Low-res X-ray images are enough</a:t>
            </a:r>
            <a:r>
              <a:rPr lang="ko" sz="1400">
                <a:solidFill>
                  <a:schemeClr val="dk1"/>
                </a:solidFill>
              </a:rPr>
              <a:t> for </a:t>
            </a:r>
            <a:r>
              <a:rPr b="1" lang="ko" sz="1400">
                <a:solidFill>
                  <a:schemeClr val="dk1"/>
                </a:solidFill>
              </a:rPr>
              <a:t>low-bias, low-scatter</a:t>
            </a:r>
            <a:r>
              <a:rPr lang="ko" sz="1400">
                <a:solidFill>
                  <a:schemeClr val="dk1"/>
                </a:solidFill>
              </a:rPr>
              <a:t> mass estimates; larger sims &amp; better sampling should </a:t>
            </a:r>
            <a:r>
              <a:rPr b="1" lang="ko" sz="1400">
                <a:solidFill>
                  <a:schemeClr val="dk1"/>
                </a:solidFill>
              </a:rPr>
              <a:t>reduce scatter further</a:t>
            </a:r>
            <a:r>
              <a:rPr lang="ko" sz="1400">
                <a:solidFill>
                  <a:schemeClr val="dk1"/>
                </a:solidFill>
              </a:rPr>
              <a:t>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79225" y="2617531"/>
            <a:ext cx="3242075" cy="25259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203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Project Goals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4265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ko" sz="1600">
                <a:solidFill>
                  <a:schemeClr val="dk1"/>
                </a:solidFill>
              </a:rPr>
              <a:t>Use the paper’s dataset and methods to </a:t>
            </a:r>
            <a:r>
              <a:rPr b="1" lang="ko" sz="1600">
                <a:solidFill>
                  <a:schemeClr val="dk1"/>
                </a:solidFill>
              </a:rPr>
              <a:t>predict galaxy cluster mass from mock Chandra X-ray images</a:t>
            </a:r>
            <a:r>
              <a:rPr lang="ko" sz="1600">
                <a:solidFill>
                  <a:schemeClr val="dk1"/>
                </a:solidFill>
              </a:rPr>
              <a:t> with a CNN.</a:t>
            </a:r>
            <a:br>
              <a:rPr lang="ko" sz="1600">
                <a:solidFill>
                  <a:schemeClr val="dk1"/>
                </a:solidFill>
              </a:rPr>
            </a:br>
            <a:endParaRPr sz="1600">
              <a:solidFill>
                <a:schemeClr val="dk1"/>
              </a:solidFill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b="1" lang="ko" sz="1600">
                <a:solidFill>
                  <a:schemeClr val="dk1"/>
                </a:solidFill>
              </a:rPr>
              <a:t>Reproduce the paper’s results</a:t>
            </a:r>
            <a:r>
              <a:rPr lang="ko" sz="1600">
                <a:solidFill>
                  <a:schemeClr val="dk1"/>
                </a:solidFill>
              </a:rPr>
              <a:t> end-to-end (same preprocessing, splits, and metrics).</a:t>
            </a:r>
            <a:br>
              <a:rPr lang="ko" sz="1600">
                <a:solidFill>
                  <a:schemeClr val="dk1"/>
                </a:solidFill>
              </a:rPr>
            </a:br>
            <a:endParaRPr sz="1600">
              <a:solidFill>
                <a:schemeClr val="dk1"/>
              </a:solidFill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b="1" lang="ko" sz="1600">
                <a:solidFill>
                  <a:schemeClr val="dk1"/>
                </a:solidFill>
              </a:rPr>
              <a:t>Then test a rotationally invariant CNN</a:t>
            </a:r>
            <a:r>
              <a:rPr lang="ko" sz="1600">
                <a:solidFill>
                  <a:schemeClr val="dk1"/>
                </a:solidFill>
              </a:rPr>
              <a:t> and check if it improves accuracy.</a:t>
            </a:r>
            <a:br>
              <a:rPr lang="ko" sz="1600">
                <a:solidFill>
                  <a:schemeClr val="dk1"/>
                </a:solidFill>
              </a:rPr>
            </a:br>
            <a:endParaRPr sz="1600">
              <a:solidFill>
                <a:schemeClr val="dk1"/>
              </a:solidFill>
            </a:endParaRPr>
          </a:p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ko" sz="1600">
                <a:solidFill>
                  <a:schemeClr val="dk1"/>
                </a:solidFill>
              </a:rPr>
              <a:t>Deliver a </a:t>
            </a:r>
            <a:r>
              <a:rPr b="1" lang="ko" sz="1600">
                <a:solidFill>
                  <a:schemeClr val="dk1"/>
                </a:solidFill>
              </a:rPr>
              <a:t> baseline + improved model comparison</a:t>
            </a:r>
            <a:r>
              <a:rPr lang="ko" sz="1600">
                <a:solidFill>
                  <a:schemeClr val="dk1"/>
                </a:solidFill>
              </a:rPr>
              <a:t> for the hack.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305975"/>
            <a:ext cx="8520600" cy="402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Reproduce the paper’s training pipeline:</a:t>
            </a:r>
            <a:endParaRPr b="1" sz="1400"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ko" sz="1400">
                <a:solidFill>
                  <a:schemeClr val="dk1"/>
                </a:solidFill>
              </a:rPr>
              <a:t>Same inputs (</a:t>
            </a:r>
            <a:r>
              <a:rPr b="1" lang="ko" sz="1400">
                <a:solidFill>
                  <a:schemeClr val="dk1"/>
                </a:solidFill>
              </a:rPr>
              <a:t>128×128</a:t>
            </a:r>
            <a:r>
              <a:rPr lang="ko" sz="1400">
                <a:solidFill>
                  <a:schemeClr val="dk1"/>
                </a:solidFill>
              </a:rPr>
              <a:t> images, </a:t>
            </a:r>
            <a:r>
              <a:rPr b="1" lang="ko" sz="1400">
                <a:solidFill>
                  <a:schemeClr val="dk1"/>
                </a:solidFill>
              </a:rPr>
              <a:t>0.5–7 keV</a:t>
            </a:r>
            <a:r>
              <a:rPr lang="ko" sz="1400">
                <a:solidFill>
                  <a:schemeClr val="dk1"/>
                </a:solidFill>
              </a:rPr>
              <a:t> band), target </a:t>
            </a:r>
            <a:r>
              <a:rPr b="1" lang="ko" sz="1400">
                <a:solidFill>
                  <a:schemeClr val="dk1"/>
                </a:solidFill>
              </a:rPr>
              <a:t>log(M500c)</a:t>
            </a:r>
            <a:r>
              <a:rPr lang="ko" sz="1400">
                <a:solidFill>
                  <a:schemeClr val="dk1"/>
                </a:solidFill>
              </a:rPr>
              <a:t>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ko" sz="1400">
                <a:solidFill>
                  <a:schemeClr val="dk1"/>
                </a:solidFill>
              </a:rPr>
              <a:t>Same augmentation &amp; cluster-level cross-validation (avoid leakage).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ko" sz="1400">
                <a:solidFill>
                  <a:schemeClr val="dk1"/>
                </a:solidFill>
              </a:rPr>
              <a:t>Record </a:t>
            </a:r>
            <a:r>
              <a:rPr b="1" lang="ko" sz="1400">
                <a:solidFill>
                  <a:schemeClr val="dk1"/>
                </a:solidFill>
              </a:rPr>
              <a:t>scatter (dex)</a:t>
            </a:r>
            <a:r>
              <a:rPr lang="ko" sz="1400">
                <a:solidFill>
                  <a:schemeClr val="dk1"/>
                </a:solidFill>
              </a:rPr>
              <a:t> and </a:t>
            </a:r>
            <a:r>
              <a:rPr b="1" lang="ko" sz="1400">
                <a:solidFill>
                  <a:schemeClr val="dk1"/>
                </a:solidFill>
              </a:rPr>
              <a:t>bias</a:t>
            </a:r>
            <a:r>
              <a:rPr lang="ko" sz="1400">
                <a:solidFill>
                  <a:schemeClr val="dk1"/>
                </a:solidFill>
              </a:rPr>
              <a:t> for a faithful baseline.</a:t>
            </a:r>
            <a:br>
              <a:rPr lang="ko" sz="1400">
                <a:solidFill>
                  <a:schemeClr val="dk1"/>
                </a:solidFill>
              </a:rPr>
            </a:b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Extend with rotation-invariant modeling across architectures:</a:t>
            </a:r>
            <a:endParaRPr b="1" sz="1400"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ko" sz="1400">
                <a:solidFill>
                  <a:schemeClr val="dk1"/>
                </a:solidFill>
              </a:rPr>
              <a:t>RI-CNN:</a:t>
            </a:r>
            <a:r>
              <a:rPr lang="ko" sz="1400">
                <a:solidFill>
                  <a:schemeClr val="dk1"/>
                </a:solidFill>
              </a:rPr>
              <a:t> rotationally invariant design (e.g., rotation-averaged predictions or equivariant layers).</a:t>
            </a:r>
            <a:br>
              <a:rPr lang="ko" sz="1400">
                <a:solidFill>
                  <a:schemeClr val="dk1"/>
                </a:solidFill>
              </a:rPr>
            </a:b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ko" sz="1400">
                <a:solidFill>
                  <a:schemeClr val="dk1"/>
                </a:solidFill>
              </a:rPr>
              <a:t>Evaluate &amp; compare:</a:t>
            </a:r>
            <a:endParaRPr b="1" sz="1400"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ko" sz="1400">
                <a:solidFill>
                  <a:schemeClr val="dk1"/>
                </a:solidFill>
              </a:rPr>
              <a:t>Check </a:t>
            </a:r>
            <a:r>
              <a:rPr b="1" lang="ko" sz="1400">
                <a:solidFill>
                  <a:schemeClr val="dk1"/>
                </a:solidFill>
              </a:rPr>
              <a:t>accuracy (scatter), bias</a:t>
            </a:r>
            <a:r>
              <a:rPr lang="ko" sz="1400">
                <a:solidFill>
                  <a:schemeClr val="dk1"/>
                </a:solidFill>
              </a:rPr>
              <a:t> vs. the paper’s CNN baseline.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ko" sz="1400">
                <a:solidFill>
                  <a:schemeClr val="dk1"/>
                </a:solidFill>
              </a:rPr>
              <a:t>With vs. without rotation-invariant steps → see </a:t>
            </a:r>
            <a:r>
              <a:rPr b="1" lang="ko" sz="1400">
                <a:solidFill>
                  <a:schemeClr val="dk1"/>
                </a:solidFill>
              </a:rPr>
              <a:t>which model benefits most</a:t>
            </a:r>
            <a:r>
              <a:rPr lang="ko" sz="1400">
                <a:solidFill>
                  <a:schemeClr val="dk1"/>
                </a:solidFill>
              </a:rPr>
              <a:t> and </a:t>
            </a:r>
            <a:r>
              <a:rPr b="1" lang="ko" sz="1400">
                <a:solidFill>
                  <a:schemeClr val="dk1"/>
                </a:solidFill>
              </a:rPr>
              <a:t>where the paper’s method can be improved</a:t>
            </a:r>
            <a:r>
              <a:rPr lang="ko" sz="1400">
                <a:solidFill>
                  <a:schemeClr val="dk1"/>
                </a:solidFill>
              </a:rPr>
              <a:t>.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just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212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Cluster Data</a:t>
            </a:r>
            <a:endParaRPr/>
          </a:p>
        </p:txBody>
      </p:sp>
      <p:sp>
        <p:nvSpPr>
          <p:cNvPr id="100" name="Google Shape;100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1" name="Google Shape;101;p20"/>
          <p:cNvPicPr preferRelativeResize="0"/>
          <p:nvPr/>
        </p:nvPicPr>
        <p:blipFill rotWithShape="1">
          <a:blip r:embed="rId3">
            <a:alphaModFix/>
          </a:blip>
          <a:srcRect b="74200" l="0" r="0" t="0"/>
          <a:stretch/>
        </p:blipFill>
        <p:spPr>
          <a:xfrm>
            <a:off x="56425" y="784750"/>
            <a:ext cx="5443625" cy="111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311700" y="212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ko"/>
              <a:t>Cluster Data</a:t>
            </a:r>
            <a:endParaRPr/>
          </a:p>
        </p:txBody>
      </p:sp>
      <p:sp>
        <p:nvSpPr>
          <p:cNvPr id="107" name="Google Shape;10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8" name="Google Shape;108;p21"/>
          <p:cNvPicPr preferRelativeResize="0"/>
          <p:nvPr/>
        </p:nvPicPr>
        <p:blipFill rotWithShape="1">
          <a:blip r:embed="rId3">
            <a:alphaModFix/>
          </a:blip>
          <a:srcRect b="29735" l="0" r="0" t="0"/>
          <a:stretch/>
        </p:blipFill>
        <p:spPr>
          <a:xfrm>
            <a:off x="56425" y="784750"/>
            <a:ext cx="5443625" cy="302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